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2" r:id="rId4"/>
    <p:sldId id="258" r:id="rId5"/>
    <p:sldId id="259" r:id="rId6"/>
    <p:sldId id="260" r:id="rId7"/>
    <p:sldId id="263" r:id="rId8"/>
    <p:sldId id="261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6" r:id="rId31"/>
    <p:sldId id="285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626" autoAdjust="0"/>
    <p:restoredTop sz="94668" autoAdjust="0"/>
  </p:normalViewPr>
  <p:slideViewPr>
    <p:cSldViewPr snapToGrid="0">
      <p:cViewPr varScale="1">
        <p:scale>
          <a:sx n="43" d="100"/>
          <a:sy n="43" d="100"/>
        </p:scale>
        <p:origin x="48" y="85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&#24037;&#20316;&#31807;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317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工作表1!$B$2:$B$18</c:f>
              <c:numCache>
                <c:formatCode>General</c:formatCode>
                <c:ptCount val="17"/>
                <c:pt idx="0">
                  <c:v>34.700000000000003</c:v>
                </c:pt>
                <c:pt idx="1">
                  <c:v>36</c:v>
                </c:pt>
                <c:pt idx="2">
                  <c:v>29.3</c:v>
                </c:pt>
                <c:pt idx="3">
                  <c:v>40.1</c:v>
                </c:pt>
                <c:pt idx="4">
                  <c:v>35.700000000000003</c:v>
                </c:pt>
                <c:pt idx="5">
                  <c:v>42.4</c:v>
                </c:pt>
                <c:pt idx="6">
                  <c:v>40.299999999999997</c:v>
                </c:pt>
                <c:pt idx="7">
                  <c:v>37.299999999999997</c:v>
                </c:pt>
                <c:pt idx="8">
                  <c:v>40.9</c:v>
                </c:pt>
                <c:pt idx="9">
                  <c:v>38.299999999999997</c:v>
                </c:pt>
                <c:pt idx="10">
                  <c:v>38.5</c:v>
                </c:pt>
                <c:pt idx="11">
                  <c:v>41.4</c:v>
                </c:pt>
                <c:pt idx="12">
                  <c:v>39.700000000000003</c:v>
                </c:pt>
                <c:pt idx="13">
                  <c:v>39.700000000000003</c:v>
                </c:pt>
                <c:pt idx="14">
                  <c:v>41.1</c:v>
                </c:pt>
                <c:pt idx="15">
                  <c:v>38</c:v>
                </c:pt>
                <c:pt idx="16">
                  <c:v>38.700000000000003</c:v>
                </c:pt>
              </c:numCache>
            </c:numRef>
          </c:xVal>
          <c:yVal>
            <c:numRef>
              <c:f>工作表1!$C$2:$C$18</c:f>
              <c:numCache>
                <c:formatCode>General</c:formatCode>
                <c:ptCount val="17"/>
                <c:pt idx="0">
                  <c:v>1895</c:v>
                </c:pt>
                <c:pt idx="1">
                  <c:v>2030</c:v>
                </c:pt>
                <c:pt idx="2">
                  <c:v>1440</c:v>
                </c:pt>
                <c:pt idx="3">
                  <c:v>2835</c:v>
                </c:pt>
                <c:pt idx="4">
                  <c:v>3090</c:v>
                </c:pt>
                <c:pt idx="5">
                  <c:v>3827</c:v>
                </c:pt>
                <c:pt idx="6">
                  <c:v>3260</c:v>
                </c:pt>
                <c:pt idx="7">
                  <c:v>2690</c:v>
                </c:pt>
                <c:pt idx="8">
                  <c:v>3285</c:v>
                </c:pt>
                <c:pt idx="9">
                  <c:v>2920</c:v>
                </c:pt>
                <c:pt idx="10">
                  <c:v>3430</c:v>
                </c:pt>
                <c:pt idx="11">
                  <c:v>3657</c:v>
                </c:pt>
                <c:pt idx="12">
                  <c:v>3685</c:v>
                </c:pt>
                <c:pt idx="13">
                  <c:v>3345</c:v>
                </c:pt>
                <c:pt idx="14">
                  <c:v>3260</c:v>
                </c:pt>
                <c:pt idx="15">
                  <c:v>2680</c:v>
                </c:pt>
                <c:pt idx="16">
                  <c:v>2005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6074240"/>
        <c:axId val="196074800"/>
      </c:scatterChart>
      <c:valAx>
        <c:axId val="196074240"/>
        <c:scaling>
          <c:orientation val="minMax"/>
          <c:min val="25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96074800"/>
        <c:crosses val="autoZero"/>
        <c:crossBetween val="midCat"/>
      </c:valAx>
      <c:valAx>
        <c:axId val="196074800"/>
        <c:scaling>
          <c:orientation val="minMax"/>
          <c:min val="1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9607424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800"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D8E0950C-EF3C-4712-8EE4-5F7FAA755B56}" type="datetimeFigureOut">
              <a:rPr lang="zh-CN" altLang="en-US" smtClean="0"/>
              <a:t>2019-4-3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9686E583-FBD0-4EB6-A102-D5CCB640EFFB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5946676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0950C-EF3C-4712-8EE4-5F7FAA755B56}" type="datetimeFigureOut">
              <a:rPr lang="zh-CN" altLang="en-US" smtClean="0"/>
              <a:t>2019-4-3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6E583-FBD0-4EB6-A102-D5CCB640EFF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83151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0950C-EF3C-4712-8EE4-5F7FAA755B56}" type="datetimeFigureOut">
              <a:rPr lang="zh-CN" altLang="en-US" smtClean="0"/>
              <a:t>2019-4-3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6E583-FBD0-4EB6-A102-D5CCB640EFF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6309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214114"/>
            <a:ext cx="9601200" cy="14859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1731086"/>
            <a:ext cx="9601200" cy="35814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0950C-EF3C-4712-8EE4-5F7FAA755B56}" type="datetimeFigureOut">
              <a:rPr lang="zh-CN" altLang="en-US" smtClean="0"/>
              <a:t>2019-4-3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6E583-FBD0-4EB6-A102-D5CCB640EFF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44536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8E0950C-EF3C-4712-8EE4-5F7FAA755B56}" type="datetimeFigureOut">
              <a:rPr lang="zh-CN" altLang="en-US" smtClean="0"/>
              <a:t>2019-4-3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686E583-FBD0-4EB6-A102-D5CCB640EFF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1742217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0950C-EF3C-4712-8EE4-5F7FAA755B56}" type="datetimeFigureOut">
              <a:rPr lang="zh-CN" altLang="en-US" smtClean="0"/>
              <a:t>2019-4-3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6E583-FBD0-4EB6-A102-D5CCB640EFF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00002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0950C-EF3C-4712-8EE4-5F7FAA755B56}" type="datetimeFigureOut">
              <a:rPr lang="zh-CN" altLang="en-US" smtClean="0"/>
              <a:t>2019-4-3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6E583-FBD0-4EB6-A102-D5CCB640EFF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60253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0950C-EF3C-4712-8EE4-5F7FAA755B56}" type="datetimeFigureOut">
              <a:rPr lang="zh-CN" altLang="en-US" smtClean="0"/>
              <a:t>2019-4-3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6E583-FBD0-4EB6-A102-D5CCB640EFF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60703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0950C-EF3C-4712-8EE4-5F7FAA755B56}" type="datetimeFigureOut">
              <a:rPr lang="zh-CN" altLang="en-US" smtClean="0"/>
              <a:t>2019-4-3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6E583-FBD0-4EB6-A102-D5CCB640EFF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8390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8E0950C-EF3C-4712-8EE4-5F7FAA755B56}" type="datetimeFigureOut">
              <a:rPr lang="zh-CN" altLang="en-US" smtClean="0"/>
              <a:t>2019-4-3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686E583-FBD0-4EB6-A102-D5CCB640EFF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4835743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8E0950C-EF3C-4712-8EE4-5F7FAA755B56}" type="datetimeFigureOut">
              <a:rPr lang="zh-CN" altLang="en-US" smtClean="0"/>
              <a:t>2019-4-3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686E583-FBD0-4EB6-A102-D5CCB640EFF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9330285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D8E0950C-EF3C-4712-8EE4-5F7FAA755B56}" type="datetimeFigureOut">
              <a:rPr lang="zh-CN" altLang="en-US" smtClean="0"/>
              <a:t>2019-4-3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9686E583-FBD0-4EB6-A102-D5CCB640EFF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5880553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120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8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384048" indent="-384048" algn="l" defTabSz="914400" rtl="0" eaLnBrk="1" latinLnBrk="0" hangingPunct="1">
        <a:lnSpc>
          <a:spcPct val="120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8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384048" indent="-384048" algn="l" defTabSz="914400" rtl="0" eaLnBrk="1" latinLnBrk="0" hangingPunct="1">
        <a:lnSpc>
          <a:spcPct val="120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2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384048" indent="-384048" algn="l" defTabSz="914400" rtl="0" eaLnBrk="1" latinLnBrk="0" hangingPunct="1">
        <a:lnSpc>
          <a:spcPct val="120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384048" indent="-384048" algn="l" defTabSz="914400" rtl="0" eaLnBrk="1" latinLnBrk="0" hangingPunct="1">
        <a:lnSpc>
          <a:spcPct val="120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28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368">
          <p15:clr>
            <a:srgbClr val="F26B43"/>
          </p15:clr>
        </p15:guide>
        <p15:guide id="2" orient="horz" pos="1440">
          <p15:clr>
            <a:srgbClr val="F26B43"/>
          </p15:clr>
        </p15:guide>
        <p15:guide id="3" orient="horz" pos="3696">
          <p15:clr>
            <a:srgbClr val="F26B43"/>
          </p15:clr>
        </p15:guide>
        <p15:guide id="4" orient="horz" pos="432">
          <p15:clr>
            <a:srgbClr val="F26B43"/>
          </p15:clr>
        </p15:guide>
        <p15:guide id="5" orient="horz" pos="1512">
          <p15:clr>
            <a:srgbClr val="F26B43"/>
          </p15:clr>
        </p15:guide>
        <p15:guide id="6" pos="6912">
          <p15:clr>
            <a:srgbClr val="F26B43"/>
          </p15:clr>
        </p15:guide>
        <p15:guide id="7" pos="936">
          <p15:clr>
            <a:srgbClr val="F26B43"/>
          </p15:clr>
        </p15:guide>
        <p15:guide id="8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857978" y="2519974"/>
            <a:ext cx="8361229" cy="2098226"/>
          </a:xfrm>
        </p:spPr>
        <p:txBody>
          <a:bodyPr/>
          <a:lstStyle/>
          <a:p>
            <a:r>
              <a:rPr lang="en-US" altLang="zh-CN" dirty="0" smtClean="0"/>
              <a:t>Lect.9</a:t>
            </a:r>
            <a:br>
              <a:rPr lang="en-US" altLang="zh-CN" dirty="0" smtClean="0"/>
            </a:br>
            <a:r>
              <a:rPr lang="en-US" altLang="zh-CN" dirty="0" smtClean="0"/>
              <a:t> </a:t>
            </a:r>
            <a:r>
              <a:rPr lang="zh-CN" altLang="en-US" dirty="0" smtClean="0"/>
              <a:t>相关性与问卷分析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124858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应用情景</a:t>
            </a:r>
            <a:endParaRPr kumimoji="1"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研究生王某自拟了一份评估患者依从性的量表，现在准备使用这个量表在病区开展调查。</a:t>
            </a:r>
          </a:p>
          <a:p>
            <a:r>
              <a:rPr kumimoji="1" lang="zh-CN" altLang="en-US" dirty="0"/>
              <a:t>王某导师看过量表以后问他：你这个量表信度和效度怎么样</a:t>
            </a:r>
            <a:r>
              <a:rPr kumimoji="1" lang="zh-CN" altLang="en-US" dirty="0" smtClean="0"/>
              <a:t>？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789062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量表</a:t>
            </a:r>
            <a:r>
              <a:rPr kumimoji="1" lang="en-US" altLang="zh-CN" dirty="0" smtClean="0"/>
              <a:t>scale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8280" y="1731086"/>
            <a:ext cx="4826000" cy="392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9179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怎么样评价一把尺子好不好用？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371600" y="3276600"/>
            <a:ext cx="9601200" cy="3581400"/>
          </a:xfrm>
        </p:spPr>
        <p:txBody>
          <a:bodyPr/>
          <a:lstStyle/>
          <a:p>
            <a:r>
              <a:rPr kumimoji="1" lang="zh-CN" altLang="en-US" dirty="0"/>
              <a:t>在不同时间</a:t>
            </a:r>
          </a:p>
          <a:p>
            <a:r>
              <a:rPr kumimoji="1" lang="zh-CN" altLang="en-US" dirty="0"/>
              <a:t>不同的使用者</a:t>
            </a:r>
          </a:p>
          <a:p>
            <a:r>
              <a:rPr kumimoji="1" lang="zh-CN" altLang="en-US" dirty="0"/>
              <a:t>多次测量同一个物体，结果一致</a:t>
            </a:r>
          </a:p>
          <a:p>
            <a:r>
              <a:rPr kumimoji="1" lang="zh-CN" altLang="en-US" dirty="0"/>
              <a:t>不会</a:t>
            </a:r>
            <a:r>
              <a:rPr kumimoji="1" lang="zh-CN" altLang="en-US" dirty="0" smtClean="0"/>
              <a:t>自相矛盾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5200" y="1435100"/>
            <a:ext cx="2794000" cy="184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7861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1.</a:t>
            </a:r>
            <a:r>
              <a:rPr kumimoji="1" lang="zh-CN" altLang="en-US" dirty="0" smtClean="0"/>
              <a:t> 信度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用研究工具获得结果的一致程度</a:t>
            </a:r>
          </a:p>
          <a:p>
            <a:r>
              <a:rPr kumimoji="1" lang="zh-CN" altLang="en-US" dirty="0"/>
              <a:t>特征：</a:t>
            </a:r>
          </a:p>
          <a:p>
            <a:pPr lvl="1"/>
            <a:r>
              <a:rPr kumimoji="1" lang="zh-CN" altLang="en-US" dirty="0"/>
              <a:t>稳定性</a:t>
            </a:r>
          </a:p>
          <a:p>
            <a:pPr lvl="1"/>
            <a:r>
              <a:rPr kumimoji="1" lang="zh-CN" altLang="en-US" dirty="0"/>
              <a:t>内在一致性</a:t>
            </a:r>
          </a:p>
          <a:p>
            <a:pPr lvl="1"/>
            <a:r>
              <a:rPr kumimoji="1" lang="zh-CN" altLang="en-US" dirty="0"/>
              <a:t>等同性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658124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稳定性概念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内容占位符 2"/>
          <p:cNvSpPr txBox="1">
            <a:spLocks/>
          </p:cNvSpPr>
          <p:nvPr/>
        </p:nvSpPr>
        <p:spPr>
          <a:xfrm>
            <a:off x="2061210" y="4222431"/>
            <a:ext cx="3574073" cy="26355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84048" indent="-38404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384048" indent="-38404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384048" indent="-38404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384048" indent="-38404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smtClean="0"/>
              <a:t>同一个工具</a:t>
            </a:r>
          </a:p>
          <a:p>
            <a:r>
              <a:rPr kumimoji="1" lang="zh-CN" altLang="en-US" smtClean="0"/>
              <a:t>不同时间</a:t>
            </a:r>
          </a:p>
          <a:p>
            <a:r>
              <a:rPr kumimoji="1" lang="zh-CN" altLang="en-US" smtClean="0"/>
              <a:t>相同研究对象</a:t>
            </a:r>
            <a:endParaRPr kumimoji="1" lang="zh-CN" altLang="en-US" dirty="0"/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8098316"/>
              </p:ext>
            </p:extLst>
          </p:nvPr>
        </p:nvGraphicFramePr>
        <p:xfrm>
          <a:off x="2448072" y="2371727"/>
          <a:ext cx="7548195" cy="1850703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516065"/>
                <a:gridCol w="2516065"/>
                <a:gridCol w="2516065"/>
              </a:tblGrid>
              <a:tr h="616901"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 smtClean="0">
                          <a:solidFill>
                            <a:sysClr val="windowText" lastClr="000000"/>
                          </a:solidFill>
                        </a:rPr>
                        <a:t>测量时间</a:t>
                      </a:r>
                      <a:r>
                        <a:rPr lang="en-US" altLang="zh-CN" sz="2400" dirty="0" smtClean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endParaRPr lang="zh-CN" altLang="en-US" sz="2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 smtClean="0">
                          <a:solidFill>
                            <a:sysClr val="windowText" lastClr="000000"/>
                          </a:solidFill>
                        </a:rPr>
                        <a:t>测量时间</a:t>
                      </a:r>
                      <a:r>
                        <a:rPr lang="en-US" altLang="zh-CN" sz="2400" dirty="0" smtClean="0">
                          <a:solidFill>
                            <a:sysClr val="windowText" lastClr="000000"/>
                          </a:solidFill>
                        </a:rPr>
                        <a:t>2</a:t>
                      </a:r>
                      <a:endParaRPr lang="zh-CN" altLang="en-US" sz="2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/>
                </a:tc>
              </a:tr>
              <a:tr h="616901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 smtClean="0">
                          <a:solidFill>
                            <a:sysClr val="windowText" lastClr="000000"/>
                          </a:solidFill>
                        </a:rPr>
                        <a:t>同一工具</a:t>
                      </a:r>
                      <a:endParaRPr lang="zh-CN" altLang="en-US" sz="2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zh-CN" altLang="en-US" sz="2400" dirty="0" smtClean="0">
                          <a:solidFill>
                            <a:sysClr val="windowText" lastClr="000000"/>
                          </a:solidFill>
                        </a:rPr>
                        <a:t>结果</a:t>
                      </a:r>
                      <a:r>
                        <a:rPr lang="en-US" altLang="zh-CN" sz="2400" dirty="0" smtClean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endParaRPr lang="zh-CN" altLang="en-US" sz="2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zh-CN" altLang="en-US" sz="2400" dirty="0" smtClean="0">
                          <a:solidFill>
                            <a:sysClr val="windowText" lastClr="000000"/>
                          </a:solidFill>
                        </a:rPr>
                        <a:t>结果</a:t>
                      </a:r>
                      <a:r>
                        <a:rPr lang="en-US" altLang="zh-CN" sz="2400" dirty="0" smtClean="0">
                          <a:solidFill>
                            <a:sysClr val="windowText" lastClr="000000"/>
                          </a:solidFill>
                        </a:rPr>
                        <a:t>2</a:t>
                      </a:r>
                      <a:endParaRPr lang="zh-CN" altLang="en-US" sz="2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/>
                </a:tc>
              </a:tr>
              <a:tr h="616901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 smtClean="0">
                          <a:solidFill>
                            <a:sysClr val="windowText" lastClr="000000"/>
                          </a:solidFill>
                        </a:rPr>
                        <a:t>同一研究对象</a:t>
                      </a:r>
                      <a:endParaRPr lang="zh-CN" altLang="en-US" sz="2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文本框 6"/>
          <p:cNvSpPr txBox="1"/>
          <p:nvPr/>
        </p:nvSpPr>
        <p:spPr>
          <a:xfrm>
            <a:off x="5403095" y="4755385"/>
            <a:ext cx="482536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200" dirty="0">
                <a:latin typeface="Hiragino Sans GB W3" charset="-122"/>
                <a:ea typeface="Hiragino Sans GB W3" charset="-122"/>
                <a:cs typeface="Hiragino Sans GB W3" charset="-122"/>
              </a:rPr>
              <a:t>结果</a:t>
            </a:r>
            <a:r>
              <a:rPr kumimoji="1" lang="en-US" altLang="zh-CN" sz="3200" dirty="0">
                <a:latin typeface="Hiragino Sans GB W3" charset="-122"/>
                <a:ea typeface="Hiragino Sans GB W3" charset="-122"/>
                <a:cs typeface="Hiragino Sans GB W3" charset="-122"/>
              </a:rPr>
              <a:t>1</a:t>
            </a:r>
            <a:r>
              <a:rPr kumimoji="1" lang="zh-CN" altLang="en-US" sz="3200" dirty="0">
                <a:latin typeface="Hiragino Sans GB W3" charset="-122"/>
                <a:ea typeface="Hiragino Sans GB W3" charset="-122"/>
                <a:cs typeface="Hiragino Sans GB W3" charset="-122"/>
              </a:rPr>
              <a:t> 和 结果</a:t>
            </a:r>
            <a:r>
              <a:rPr kumimoji="1" lang="en-US" altLang="zh-CN" sz="3200" dirty="0">
                <a:latin typeface="Hiragino Sans GB W3" charset="-122"/>
                <a:ea typeface="Hiragino Sans GB W3" charset="-122"/>
                <a:cs typeface="Hiragino Sans GB W3" charset="-122"/>
              </a:rPr>
              <a:t>2</a:t>
            </a:r>
            <a:r>
              <a:rPr kumimoji="1" lang="zh-CN" altLang="en-US" sz="3200" dirty="0">
                <a:latin typeface="Hiragino Sans GB W3" charset="-122"/>
                <a:ea typeface="Hiragino Sans GB W3" charset="-122"/>
                <a:cs typeface="Hiragino Sans GB W3" charset="-122"/>
              </a:rPr>
              <a:t> 的</a:t>
            </a:r>
            <a:r>
              <a:rPr kumimoji="1" lang="zh-CN" altLang="en-US" sz="32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一致性</a:t>
            </a:r>
          </a:p>
          <a:p>
            <a:pPr algn="ctr"/>
            <a:r>
              <a:rPr kumimoji="1" lang="en-US" altLang="zh-CN" sz="32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(</a:t>
            </a:r>
            <a:r>
              <a:rPr kumimoji="1" lang="zh-CN" altLang="en-US" sz="32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重测信度</a:t>
            </a:r>
            <a:r>
              <a:rPr kumimoji="1" lang="en-US" altLang="zh-CN" sz="32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)</a:t>
            </a:r>
            <a:endParaRPr kumimoji="1" lang="zh-CN" altLang="en-US" sz="3200" dirty="0" smtClean="0">
              <a:latin typeface="Hiragino Sans GB W3" charset="-122"/>
              <a:ea typeface="Hiragino Sans GB W3" charset="-122"/>
              <a:cs typeface="Hiragino Sans GB W3" charset="-122"/>
            </a:endParaRPr>
          </a:p>
          <a:p>
            <a:pPr algn="ctr"/>
            <a:r>
              <a:rPr kumimoji="1" lang="en-US" altLang="zh-CN" sz="32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test-retest</a:t>
            </a:r>
            <a:r>
              <a:rPr kumimoji="1" lang="zh-CN" altLang="en-US" sz="32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 </a:t>
            </a:r>
            <a:r>
              <a:rPr kumimoji="1" lang="en-US" altLang="zh-CN" sz="32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reliability</a:t>
            </a:r>
            <a:endParaRPr kumimoji="1" lang="zh-CN" altLang="en-US" sz="3200" dirty="0">
              <a:latin typeface="Hiragino Sans GB W3" charset="-122"/>
              <a:ea typeface="Hiragino Sans GB W3" charset="-122"/>
              <a:cs typeface="Hiragino Sans GB W3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11489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两次测量间相关度越高</a:t>
            </a:r>
            <a:br>
              <a:rPr kumimoji="1" lang="zh-CN" altLang="en-US" dirty="0"/>
            </a:br>
            <a:r>
              <a:rPr kumimoji="1" lang="zh-CN" altLang="en-US" dirty="0"/>
              <a:t>说明重现性越好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graphicFrame>
        <p:nvGraphicFramePr>
          <p:cNvPr id="5" name="内容占位符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53911842"/>
              </p:ext>
            </p:extLst>
          </p:nvPr>
        </p:nvGraphicFramePr>
        <p:xfrm>
          <a:off x="2199489" y="1963549"/>
          <a:ext cx="3468564" cy="29667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83627"/>
                <a:gridCol w="1336431"/>
                <a:gridCol w="1248506"/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solidFill>
                            <a:schemeClr val="tx1"/>
                          </a:solidFill>
                        </a:rPr>
                        <a:t>对象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 smtClean="0">
                          <a:solidFill>
                            <a:schemeClr val="tx1"/>
                          </a:solidFill>
                        </a:rPr>
                        <a:t>第一次结果</a:t>
                      </a:r>
                      <a:endParaRPr lang="zh-CN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 smtClean="0">
                          <a:solidFill>
                            <a:schemeClr val="tx1"/>
                          </a:solidFill>
                        </a:rPr>
                        <a:t>第二次结果</a:t>
                      </a:r>
                      <a:endParaRPr lang="zh-CN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charset="0"/>
                        </a:rPr>
                        <a:t>57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charset="0"/>
                        </a:rPr>
                        <a:t>58</a:t>
                      </a:r>
                    </a:p>
                  </a:txBody>
                  <a:tcPr marL="12700" marR="12700" marT="12700" marB="0"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ysClr val="windowText" lastClr="000000"/>
                          </a:solidFill>
                        </a:rPr>
                        <a:t>2</a:t>
                      </a:r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charset="0"/>
                        </a:rPr>
                        <a:t>50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charset="0"/>
                        </a:rPr>
                        <a:t>49</a:t>
                      </a:r>
                    </a:p>
                  </a:txBody>
                  <a:tcPr marL="12700" marR="12700" marT="12700" marB="0"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ysClr val="windowText" lastClr="000000"/>
                          </a:solidFill>
                        </a:rPr>
                        <a:t>3</a:t>
                      </a:r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charset="0"/>
                        </a:rPr>
                        <a:t>58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charset="0"/>
                        </a:rPr>
                        <a:t>58</a:t>
                      </a:r>
                    </a:p>
                  </a:txBody>
                  <a:tcPr marL="12700" marR="12700" marT="12700" marB="0"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ysClr val="windowText" lastClr="000000"/>
                          </a:solidFill>
                        </a:rPr>
                        <a:t>4</a:t>
                      </a:r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charset="0"/>
                        </a:rPr>
                        <a:t>60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charset="0"/>
                        </a:rPr>
                        <a:t>59</a:t>
                      </a:r>
                    </a:p>
                  </a:txBody>
                  <a:tcPr marL="12700" marR="12700" marT="12700" marB="0"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ysClr val="windowText" lastClr="000000"/>
                          </a:solidFill>
                        </a:rPr>
                        <a:t>5</a:t>
                      </a:r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charset="0"/>
                        </a:rPr>
                        <a:t>46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charset="0"/>
                        </a:rPr>
                        <a:t>46</a:t>
                      </a:r>
                    </a:p>
                  </a:txBody>
                  <a:tcPr marL="12700" marR="12700" marT="12700" marB="0"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is-IS" altLang="zh-CN" dirty="0" smtClean="0">
                          <a:solidFill>
                            <a:sysClr val="windowText" lastClr="000000"/>
                          </a:solidFill>
                        </a:rPr>
                        <a:t>…</a:t>
                      </a:r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charset="0"/>
                        </a:rPr>
                        <a:t>45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charset="0"/>
                        </a:rPr>
                        <a:t>44</a:t>
                      </a:r>
                    </a:p>
                  </a:txBody>
                  <a:tcPr marL="12700" marR="12700" marT="12700" marB="0"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ysClr val="windowText" lastClr="000000"/>
                          </a:solidFill>
                        </a:rPr>
                        <a:t>n</a:t>
                      </a:r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charset="0"/>
                        </a:rPr>
                        <a:t>51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 charset="0"/>
                        </a:rPr>
                        <a:t>51</a:t>
                      </a:r>
                    </a:p>
                  </a:txBody>
                  <a:tcPr marL="12700" marR="12700" marT="12700" marB="0" anchor="ctr"/>
                </a:tc>
              </a:tr>
            </a:tbl>
          </a:graphicData>
        </a:graphic>
      </p:graphicFrame>
      <p:graphicFrame>
        <p:nvGraphicFramePr>
          <p:cNvPr id="6" name="内容占位符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30903639"/>
              </p:ext>
            </p:extLst>
          </p:nvPr>
        </p:nvGraphicFramePr>
        <p:xfrm>
          <a:off x="6617625" y="1963549"/>
          <a:ext cx="3468564" cy="29667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83627"/>
                <a:gridCol w="1336431"/>
                <a:gridCol w="1248506"/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solidFill>
                            <a:schemeClr val="tx1"/>
                          </a:solidFill>
                        </a:rPr>
                        <a:t>对象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 smtClean="0">
                          <a:solidFill>
                            <a:schemeClr val="tx1"/>
                          </a:solidFill>
                        </a:rPr>
                        <a:t>第一次结果</a:t>
                      </a:r>
                      <a:endParaRPr lang="zh-CN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 smtClean="0">
                          <a:solidFill>
                            <a:schemeClr val="tx1"/>
                          </a:solidFill>
                        </a:rPr>
                        <a:t>第二次结果</a:t>
                      </a:r>
                      <a:endParaRPr lang="zh-CN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 charset="0"/>
                        </a:rPr>
                        <a:t>57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charset="0"/>
                        </a:rPr>
                        <a:t>59</a:t>
                      </a:r>
                    </a:p>
                  </a:txBody>
                  <a:tcPr marL="12700" marR="12700" marT="12700" marB="0"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ysClr val="windowText" lastClr="000000"/>
                          </a:solidFill>
                        </a:rPr>
                        <a:t>2</a:t>
                      </a:r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 charset="0"/>
                        </a:rPr>
                        <a:t>50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charset="0"/>
                        </a:rPr>
                        <a:t>47</a:t>
                      </a:r>
                    </a:p>
                  </a:txBody>
                  <a:tcPr marL="12700" marR="12700" marT="12700" marB="0"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ysClr val="windowText" lastClr="000000"/>
                          </a:solidFill>
                        </a:rPr>
                        <a:t>3</a:t>
                      </a:r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 charset="0"/>
                        </a:rPr>
                        <a:t>58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 charset="0"/>
                        </a:rPr>
                        <a:t>62</a:t>
                      </a:r>
                    </a:p>
                  </a:txBody>
                  <a:tcPr marL="12700" marR="12700" marT="12700" marB="0"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ysClr val="windowText" lastClr="000000"/>
                          </a:solidFill>
                        </a:rPr>
                        <a:t>4</a:t>
                      </a:r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charset="0"/>
                        </a:rPr>
                        <a:t>60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 charset="0"/>
                        </a:rPr>
                        <a:t>62</a:t>
                      </a:r>
                    </a:p>
                  </a:txBody>
                  <a:tcPr marL="12700" marR="12700" marT="12700" marB="0"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ysClr val="windowText" lastClr="000000"/>
                          </a:solidFill>
                        </a:rPr>
                        <a:t>5</a:t>
                      </a:r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charset="0"/>
                        </a:rPr>
                        <a:t>46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 charset="0"/>
                        </a:rPr>
                        <a:t>50</a:t>
                      </a:r>
                    </a:p>
                  </a:txBody>
                  <a:tcPr marL="12700" marR="12700" marT="12700" marB="0"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is-IS" altLang="zh-CN" dirty="0" smtClean="0">
                          <a:solidFill>
                            <a:sysClr val="windowText" lastClr="000000"/>
                          </a:solidFill>
                        </a:rPr>
                        <a:t>…</a:t>
                      </a:r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charset="0"/>
                        </a:rPr>
                        <a:t>45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 charset="0"/>
                        </a:rPr>
                        <a:t>46</a:t>
                      </a:r>
                    </a:p>
                  </a:txBody>
                  <a:tcPr marL="12700" marR="12700" marT="12700" marB="0"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ysClr val="windowText" lastClr="000000"/>
                          </a:solidFill>
                        </a:rPr>
                        <a:t>n</a:t>
                      </a:r>
                      <a:endParaRPr lang="zh-CN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charset="0"/>
                        </a:rPr>
                        <a:t>51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 charset="0"/>
                        </a:rPr>
                        <a:t>48</a:t>
                      </a:r>
                    </a:p>
                  </a:txBody>
                  <a:tcPr marL="12700" marR="12700" marT="12700" marB="0" anchor="ctr"/>
                </a:tc>
              </a:tr>
            </a:tbl>
          </a:graphicData>
        </a:graphic>
      </p:graphicFrame>
      <p:sp>
        <p:nvSpPr>
          <p:cNvPr id="7" name="文本框 6"/>
          <p:cNvSpPr txBox="1"/>
          <p:nvPr/>
        </p:nvSpPr>
        <p:spPr>
          <a:xfrm>
            <a:off x="3434802" y="5325380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量表</a:t>
            </a:r>
            <a:r>
              <a:rPr kumimoji="1" lang="en-US" altLang="zh-CN" dirty="0" smtClean="0"/>
              <a:t>1</a:t>
            </a:r>
            <a:endParaRPr kumimoji="1"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7970231" y="5325380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量表</a:t>
            </a:r>
            <a:r>
              <a:rPr kumimoji="1" lang="en-US" altLang="zh-CN" dirty="0" smtClean="0"/>
              <a:t>2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576314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两次测量间相关度越高</a:t>
            </a:r>
            <a:br>
              <a:rPr kumimoji="1" lang="zh-CN" altLang="en-US" dirty="0"/>
            </a:br>
            <a:r>
              <a:rPr kumimoji="1" lang="zh-CN" altLang="en-US" dirty="0"/>
              <a:t>说明重现性越好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9390" y="2010486"/>
            <a:ext cx="7200900" cy="3302000"/>
          </a:xfrm>
          <a:prstGeom prst="rect">
            <a:avLst/>
          </a:prstGeom>
        </p:spPr>
      </p:pic>
      <p:cxnSp>
        <p:nvCxnSpPr>
          <p:cNvPr id="5" name="直线连接符 4"/>
          <p:cNvCxnSpPr/>
          <p:nvPr/>
        </p:nvCxnSpPr>
        <p:spPr>
          <a:xfrm flipV="1">
            <a:off x="3069102" y="2395396"/>
            <a:ext cx="2620107" cy="254976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直线连接符 5"/>
          <p:cNvCxnSpPr/>
          <p:nvPr/>
        </p:nvCxnSpPr>
        <p:spPr>
          <a:xfrm flipV="1">
            <a:off x="6879101" y="2302010"/>
            <a:ext cx="2620107" cy="254976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4372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稳定性计算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稳定性通过计算两次测量结果的</a:t>
            </a:r>
            <a:r>
              <a:rPr kumimoji="1" lang="zh-CN" altLang="en-US" u="sng" dirty="0">
                <a:solidFill>
                  <a:srgbClr val="0070C0"/>
                </a:solidFill>
              </a:rPr>
              <a:t>相关系数</a:t>
            </a:r>
            <a:r>
              <a:rPr kumimoji="1" lang="zh-CN" altLang="en-US" dirty="0"/>
              <a:t>实现</a:t>
            </a:r>
          </a:p>
          <a:p>
            <a:pPr algn="just"/>
            <a:r>
              <a:rPr kumimoji="1" lang="zh-CN" altLang="en-US" dirty="0"/>
              <a:t>相关系数</a:t>
            </a:r>
            <a:r>
              <a:rPr kumimoji="1" lang="zh-CN" altLang="en-US" dirty="0" smtClean="0"/>
              <a:t>：</a:t>
            </a:r>
            <a:endParaRPr kumimoji="1" lang="en-US" altLang="zh-CN" dirty="0" smtClean="0"/>
          </a:p>
          <a:p>
            <a:pPr lvl="1" algn="just"/>
            <a:r>
              <a:rPr kumimoji="1" lang="en-US" altLang="zh-CN" dirty="0" smtClean="0"/>
              <a:t>Spearman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Coefficient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41294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Correlation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coefficient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371600" y="3434894"/>
            <a:ext cx="9601200" cy="3127271"/>
          </a:xfrm>
        </p:spPr>
        <p:txBody>
          <a:bodyPr/>
          <a:lstStyle/>
          <a:p>
            <a:r>
              <a:rPr kumimoji="1" lang="zh-CN" altLang="en-US" dirty="0"/>
              <a:t>新量表：</a:t>
            </a:r>
            <a:r>
              <a:rPr kumimoji="1" lang="en-US" altLang="zh-CN" dirty="0"/>
              <a:t>0.7</a:t>
            </a:r>
            <a:r>
              <a:rPr kumimoji="1" lang="zh-CN" altLang="en-US" dirty="0"/>
              <a:t>即可</a:t>
            </a:r>
          </a:p>
          <a:p>
            <a:r>
              <a:rPr kumimoji="1" lang="zh-CN" altLang="en-US" dirty="0"/>
              <a:t>成熟量表本地使用：</a:t>
            </a:r>
            <a:r>
              <a:rPr kumimoji="1" lang="en-US" altLang="zh-CN" dirty="0"/>
              <a:t>0.8</a:t>
            </a:r>
            <a:r>
              <a:rPr kumimoji="1" lang="zh-CN" altLang="en-US" dirty="0"/>
              <a:t>以上</a:t>
            </a:r>
          </a:p>
          <a:p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r="40512" b="69053"/>
          <a:stretch/>
        </p:blipFill>
        <p:spPr>
          <a:xfrm>
            <a:off x="2648348" y="1731086"/>
            <a:ext cx="7047704" cy="1672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324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稳定性评估的注意事项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如果重做问卷的话，那被访者照之前的答案再填一次怎么办？</a:t>
            </a:r>
          </a:p>
          <a:p>
            <a:r>
              <a:rPr kumimoji="1" lang="zh-CN" altLang="en-US" dirty="0"/>
              <a:t>如果被访者的心情会影响问卷结果怎么办？</a:t>
            </a:r>
          </a:p>
          <a:p>
            <a:r>
              <a:rPr kumimoji="1" lang="zh-CN" altLang="en-US" dirty="0"/>
              <a:t>如果天气好坏也会影响问卷结果怎么办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40162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目标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明确变量的相关和独立的意义</a:t>
            </a:r>
            <a:endParaRPr lang="en-US" altLang="zh-CN" dirty="0" smtClean="0"/>
          </a:p>
          <a:p>
            <a:r>
              <a:rPr lang="zh-CN" altLang="en-US" dirty="0" smtClean="0"/>
              <a:t>掌握相关系数的计算与意义</a:t>
            </a:r>
            <a:endParaRPr lang="en-US" altLang="zh-CN" dirty="0" smtClean="0"/>
          </a:p>
          <a:p>
            <a:r>
              <a:rPr lang="zh-CN" altLang="en-US" dirty="0" smtClean="0"/>
              <a:t>在问卷数据中综合练习已经学习的统计工具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156695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稳定性评估的注意事项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间隔时间</a:t>
            </a:r>
          </a:p>
          <a:p>
            <a:pPr lvl="1"/>
            <a:r>
              <a:rPr kumimoji="1" lang="zh-CN" altLang="en-US" dirty="0"/>
              <a:t>让间隔时间足够长，使第二次测量不受第一次影响</a:t>
            </a:r>
          </a:p>
          <a:p>
            <a:pPr lvl="1"/>
            <a:r>
              <a:rPr kumimoji="1" lang="zh-CN" altLang="en-US" dirty="0"/>
              <a:t>一般在</a:t>
            </a:r>
            <a:r>
              <a:rPr kumimoji="1" lang="en-US" altLang="zh-CN" dirty="0"/>
              <a:t>2~3</a:t>
            </a:r>
            <a:r>
              <a:rPr kumimoji="1" lang="zh-CN" altLang="en-US" dirty="0"/>
              <a:t>周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56256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稳定性评估的注意事项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测量对象的稳定性：</a:t>
            </a:r>
          </a:p>
          <a:p>
            <a:pPr lvl="1"/>
            <a:r>
              <a:rPr kumimoji="1" lang="zh-CN" altLang="en-US" dirty="0"/>
              <a:t>只有较稳定的变量才适合用重测信度表示研究质量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61829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稳定性评估的注意事项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环境的稳定性：保持两次测量环境相同</a:t>
            </a:r>
          </a:p>
          <a:p>
            <a:pPr lvl="1"/>
            <a:r>
              <a:rPr kumimoji="1" lang="zh-CN" altLang="en-US" dirty="0"/>
              <a:t>相同的测试者</a:t>
            </a:r>
          </a:p>
          <a:p>
            <a:pPr lvl="1"/>
            <a:r>
              <a:rPr kumimoji="1" lang="zh-CN" altLang="en-US" dirty="0"/>
              <a:t>相同的测量程序</a:t>
            </a:r>
          </a:p>
          <a:p>
            <a:pPr lvl="1"/>
            <a:r>
              <a:rPr kumimoji="1" lang="zh-CN" altLang="en-US" dirty="0"/>
              <a:t>相同的测量时间和周围环境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29960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报道稳定性的方法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50</a:t>
            </a:r>
            <a:r>
              <a:rPr kumimoji="1" lang="zh-CN" altLang="en-US" dirty="0"/>
              <a:t>名临床护士进行了第一次调查表的填写，间隔两周后再次将该调查表发给这</a:t>
            </a:r>
            <a:r>
              <a:rPr kumimoji="1" lang="en-US" altLang="zh-CN" dirty="0"/>
              <a:t>50</a:t>
            </a:r>
            <a:r>
              <a:rPr kumimoji="1" lang="zh-CN" altLang="en-US" dirty="0"/>
              <a:t>名护士填写</a:t>
            </a:r>
          </a:p>
          <a:p>
            <a:r>
              <a:rPr kumimoji="1" lang="zh-CN" altLang="en-US" dirty="0"/>
              <a:t>两次调查结果的相关系数为</a:t>
            </a:r>
            <a:r>
              <a:rPr kumimoji="1" lang="en-US" altLang="zh-CN" dirty="0"/>
              <a:t>0.85</a:t>
            </a:r>
            <a:endParaRPr kumimoji="1" lang="zh-CN" altLang="en-US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04239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内在一致性</a:t>
            </a:r>
            <a:br>
              <a:rPr kumimoji="1" lang="zh-CN" altLang="en-US" dirty="0"/>
            </a:br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84223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内在一致性</a:t>
            </a:r>
            <a:br>
              <a:rPr kumimoji="1" lang="zh-CN" altLang="en-US" dirty="0"/>
            </a:br>
            <a:endParaRPr kumimoji="1"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研究工具的各项目之间的同质性或内在相关性</a:t>
            </a:r>
          </a:p>
          <a:p>
            <a:r>
              <a:rPr kumimoji="1" lang="en-US" altLang="zh-CN" dirty="0"/>
              <a:t>KR-20</a:t>
            </a:r>
          </a:p>
          <a:p>
            <a:r>
              <a:rPr kumimoji="1" lang="en-US" altLang="zh-CN" dirty="0"/>
              <a:t>Cronbach’s</a:t>
            </a:r>
            <a:r>
              <a:rPr kumimoji="1" lang="zh-CN" altLang="en-US" dirty="0"/>
              <a:t> </a:t>
            </a:r>
            <a:r>
              <a:rPr kumimoji="1" lang="en-US" altLang="zh-CN" dirty="0"/>
              <a:t>α</a:t>
            </a:r>
            <a:endParaRPr kumimoji="1" lang="zh-CN" altLang="en-US" dirty="0"/>
          </a:p>
          <a:p>
            <a:endParaRPr kumimoji="1"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8835" y="3762099"/>
            <a:ext cx="2886730" cy="1031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262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内在一致性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当一个问卷包含了几个不同的主题的时候，</a:t>
            </a:r>
            <a:r>
              <a:rPr kumimoji="1" lang="en-US" altLang="zh-CN" dirty="0"/>
              <a:t>Cronbach’s</a:t>
            </a:r>
            <a:r>
              <a:rPr kumimoji="1" lang="zh-CN" altLang="en-US" dirty="0"/>
              <a:t> </a:t>
            </a:r>
            <a:r>
              <a:rPr kumimoji="1" lang="en-US" altLang="zh-CN" dirty="0"/>
              <a:t>α</a:t>
            </a:r>
            <a:r>
              <a:rPr kumimoji="1" lang="zh-CN" altLang="en-US" dirty="0"/>
              <a:t>也可以很高</a:t>
            </a:r>
          </a:p>
          <a:p>
            <a:pPr marL="0" indent="0" algn="r">
              <a:buNone/>
            </a:pPr>
            <a:r>
              <a:rPr kumimoji="1" lang="en-US" altLang="zh-CN" sz="1800" i="1" dirty="0">
                <a:latin typeface="Arial" charset="0"/>
                <a:ea typeface="Arial" charset="0"/>
                <a:cs typeface="Arial" charset="0"/>
              </a:rPr>
              <a:t>Cronbach,1951</a:t>
            </a:r>
            <a:endParaRPr kumimoji="1" lang="zh-CN" altLang="en-US" sz="1800" i="1" dirty="0">
              <a:latin typeface="Arial" charset="0"/>
              <a:ea typeface="Arial" charset="0"/>
              <a:cs typeface="Arial" charset="0"/>
            </a:endParaRPr>
          </a:p>
          <a:p>
            <a:r>
              <a:rPr kumimoji="1" lang="en-US" altLang="zh-CN" dirty="0"/>
              <a:t>Cronbach’s</a:t>
            </a:r>
            <a:r>
              <a:rPr kumimoji="1" lang="zh-CN" altLang="en-US" dirty="0"/>
              <a:t> </a:t>
            </a:r>
            <a:r>
              <a:rPr kumimoji="1" lang="en-US" altLang="zh-CN" dirty="0"/>
              <a:t>α</a:t>
            </a:r>
            <a:r>
              <a:rPr kumimoji="1" lang="zh-CN" altLang="en-US" dirty="0"/>
              <a:t>只适合评估主题单一的</a:t>
            </a:r>
            <a:r>
              <a:rPr kumimoji="1" lang="zh-CN" altLang="en-US" dirty="0" smtClean="0"/>
              <a:t>问卷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96184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内在一致性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内容占位符 2"/>
          <p:cNvSpPr txBox="1">
            <a:spLocks/>
          </p:cNvSpPr>
          <p:nvPr/>
        </p:nvSpPr>
        <p:spPr>
          <a:xfrm>
            <a:off x="2306242" y="2554998"/>
            <a:ext cx="3868340" cy="3684588"/>
          </a:xfrm>
          <a:prstGeom prst="rect">
            <a:avLst/>
          </a:prstGeom>
        </p:spPr>
        <p:txBody>
          <a:bodyPr/>
          <a:lstStyle>
            <a:lvl1pPr marL="384048" indent="-384048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84048" indent="-38404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384048" indent="-38404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384048" indent="-38404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384048" indent="-38404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smtClean="0"/>
              <a:t>你喜欢自行车么？</a:t>
            </a:r>
          </a:p>
          <a:p>
            <a:r>
              <a:rPr kumimoji="1" lang="zh-CN" altLang="en-US" smtClean="0"/>
              <a:t>你以前喜欢骑自行车么？</a:t>
            </a:r>
          </a:p>
          <a:p>
            <a:r>
              <a:rPr kumimoji="1" lang="zh-CN" altLang="en-US" smtClean="0"/>
              <a:t>你讨厌自行车么？</a:t>
            </a:r>
            <a:endParaRPr kumimoji="1" lang="zh-CN" altLang="en-US" dirty="0"/>
          </a:p>
        </p:txBody>
      </p:sp>
      <p:sp>
        <p:nvSpPr>
          <p:cNvPr id="5" name="文本占位符 5"/>
          <p:cNvSpPr txBox="1">
            <a:spLocks/>
          </p:cNvSpPr>
          <p:nvPr/>
        </p:nvSpPr>
        <p:spPr>
          <a:xfrm>
            <a:off x="6305550" y="1731086"/>
            <a:ext cx="3887391" cy="823912"/>
          </a:xfrm>
          <a:prstGeom prst="rect">
            <a:avLst/>
          </a:prstGeom>
        </p:spPr>
        <p:txBody>
          <a:bodyPr/>
          <a:lstStyle>
            <a:lvl1pPr marL="384048" indent="-384048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84048" indent="-38404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384048" indent="-38404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384048" indent="-38404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384048" indent="-38404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tabLst>
                <a:tab pos="1947863" algn="l"/>
              </a:tabLst>
            </a:pPr>
            <a:r>
              <a:rPr kumimoji="1" lang="zh-CN" altLang="en-US" smtClean="0"/>
              <a:t>否（</a:t>
            </a:r>
            <a:r>
              <a:rPr kumimoji="1" lang="en-US" altLang="zh-CN" smtClean="0"/>
              <a:t>0</a:t>
            </a:r>
            <a:r>
              <a:rPr kumimoji="1" lang="zh-CN" altLang="en-US" smtClean="0"/>
              <a:t>）	是（</a:t>
            </a:r>
            <a:r>
              <a:rPr kumimoji="1" lang="en-US" altLang="zh-CN" smtClean="0"/>
              <a:t>1</a:t>
            </a:r>
            <a:r>
              <a:rPr kumimoji="1" lang="zh-CN" altLang="en-US" smtClean="0"/>
              <a:t>）</a:t>
            </a:r>
            <a:endParaRPr kumimoji="1"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6636458" y="5167046"/>
            <a:ext cx="28777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 smtClean="0">
                <a:solidFill>
                  <a:srgbClr val="FF0000"/>
                </a:solidFill>
              </a:rPr>
              <a:t>*反向计分很重要</a:t>
            </a:r>
            <a:endParaRPr kumimoji="1" lang="zh-CN" alt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408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Cronbach’s</a:t>
            </a:r>
            <a:r>
              <a:rPr kumimoji="1" lang="zh-CN" altLang="en-US" dirty="0"/>
              <a:t> </a:t>
            </a:r>
            <a:r>
              <a:rPr kumimoji="1" lang="en-US" altLang="zh-CN" dirty="0"/>
              <a:t>α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graphicFrame>
        <p:nvGraphicFramePr>
          <p:cNvPr id="4" name="内容占位符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10101212"/>
              </p:ext>
            </p:extLst>
          </p:nvPr>
        </p:nvGraphicFramePr>
        <p:xfrm>
          <a:off x="2228850" y="2343785"/>
          <a:ext cx="7886700" cy="346734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943350"/>
                <a:gridCol w="3943350"/>
              </a:tblGrid>
              <a:tr h="49533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>
                          <a:effectLst/>
                        </a:rPr>
                        <a:t>Cronbach's</a:t>
                      </a:r>
                      <a:r>
                        <a:rPr lang="en-US" sz="2000" dirty="0">
                          <a:effectLst/>
                        </a:rPr>
                        <a:t> alpha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 smtClean="0">
                          <a:effectLst/>
                        </a:rPr>
                        <a:t>内部一致性</a:t>
                      </a:r>
                      <a:endParaRPr lang="en-US" sz="2000" dirty="0">
                        <a:effectLst/>
                      </a:endParaRPr>
                    </a:p>
                  </a:txBody>
                  <a:tcPr anchor="ctr"/>
                </a:tc>
              </a:tr>
              <a:tr h="495335">
                <a:tc>
                  <a:txBody>
                    <a:bodyPr/>
                    <a:lstStyle/>
                    <a:p>
                      <a:pPr algn="ctr"/>
                      <a:r>
                        <a:rPr lang="el-GR" sz="2000">
                          <a:effectLst/>
                        </a:rPr>
                        <a:t>α ≥ 0.9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 smtClean="0">
                          <a:effectLst/>
                        </a:rPr>
                        <a:t>非常好，但是有些浪费</a:t>
                      </a:r>
                      <a:endParaRPr lang="en-US" sz="2000" dirty="0">
                        <a:effectLst/>
                      </a:endParaRPr>
                    </a:p>
                  </a:txBody>
                  <a:tcPr anchor="ctr"/>
                </a:tc>
              </a:tr>
              <a:tr h="495335">
                <a:tc>
                  <a:txBody>
                    <a:bodyPr/>
                    <a:lstStyle/>
                    <a:p>
                      <a:pPr algn="ctr"/>
                      <a:r>
                        <a:rPr lang="el-GR" sz="2000">
                          <a:effectLst/>
                        </a:rPr>
                        <a:t>0.9 &gt; α ≥ 0.8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 smtClean="0">
                          <a:effectLst/>
                        </a:rPr>
                        <a:t>好</a:t>
                      </a:r>
                      <a:endParaRPr lang="en-US" sz="2000" dirty="0">
                        <a:effectLst/>
                      </a:endParaRPr>
                    </a:p>
                  </a:txBody>
                  <a:tcPr anchor="ctr"/>
                </a:tc>
              </a:tr>
              <a:tr h="495335">
                <a:tc>
                  <a:txBody>
                    <a:bodyPr/>
                    <a:lstStyle/>
                    <a:p>
                      <a:pPr algn="ctr"/>
                      <a:r>
                        <a:rPr lang="el-GR" sz="2000" dirty="0">
                          <a:effectLst/>
                        </a:rPr>
                        <a:t>0.8 &gt; α ≥ 0.7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 smtClean="0">
                          <a:effectLst/>
                        </a:rPr>
                        <a:t>可以接受</a:t>
                      </a:r>
                      <a:endParaRPr lang="en-US" sz="2000" dirty="0">
                        <a:effectLst/>
                      </a:endParaRPr>
                    </a:p>
                  </a:txBody>
                  <a:tcPr anchor="ctr"/>
                </a:tc>
              </a:tr>
              <a:tr h="495335">
                <a:tc>
                  <a:txBody>
                    <a:bodyPr/>
                    <a:lstStyle/>
                    <a:p>
                      <a:pPr algn="ctr"/>
                      <a:r>
                        <a:rPr lang="el-GR" sz="2000">
                          <a:effectLst/>
                        </a:rPr>
                        <a:t>0.7 &gt; α ≥ 0.6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 smtClean="0">
                          <a:effectLst/>
                        </a:rPr>
                        <a:t>有问题</a:t>
                      </a:r>
                      <a:endParaRPr lang="en-US" sz="2000" dirty="0">
                        <a:effectLst/>
                      </a:endParaRPr>
                    </a:p>
                  </a:txBody>
                  <a:tcPr anchor="ctr"/>
                </a:tc>
              </a:tr>
              <a:tr h="495335">
                <a:tc>
                  <a:txBody>
                    <a:bodyPr/>
                    <a:lstStyle/>
                    <a:p>
                      <a:pPr algn="ctr"/>
                      <a:r>
                        <a:rPr lang="el-GR" sz="2000">
                          <a:effectLst/>
                        </a:rPr>
                        <a:t>0.6 &gt; α ≥ 0.5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 smtClean="0">
                          <a:effectLst/>
                        </a:rPr>
                        <a:t>不好</a:t>
                      </a:r>
                      <a:endParaRPr lang="en-US" sz="2000" dirty="0">
                        <a:effectLst/>
                      </a:endParaRPr>
                    </a:p>
                  </a:txBody>
                  <a:tcPr anchor="ctr"/>
                </a:tc>
              </a:tr>
              <a:tr h="495335">
                <a:tc>
                  <a:txBody>
                    <a:bodyPr/>
                    <a:lstStyle/>
                    <a:p>
                      <a:pPr algn="ctr"/>
                      <a:r>
                        <a:rPr lang="el-GR" sz="2000">
                          <a:effectLst/>
                        </a:rPr>
                        <a:t>0.5 &gt; 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 smtClean="0">
                          <a:effectLst/>
                        </a:rPr>
                        <a:t>无法接受</a:t>
                      </a:r>
                      <a:endParaRPr lang="en-US" sz="2000" dirty="0">
                        <a:effectLst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73458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Cronbach’s</a:t>
            </a:r>
            <a:r>
              <a:rPr kumimoji="1" lang="zh-CN" altLang="en-US" dirty="0"/>
              <a:t> </a:t>
            </a:r>
            <a:r>
              <a:rPr kumimoji="1" lang="en-US" altLang="zh-CN" dirty="0"/>
              <a:t>α </a:t>
            </a:r>
            <a:r>
              <a:rPr kumimoji="1" lang="en-US" altLang="zh-CN" dirty="0" smtClean="0"/>
              <a:t>SPSS</a:t>
            </a:r>
            <a:r>
              <a:rPr kumimoji="1" lang="zh-CN" altLang="en-US" dirty="0" smtClean="0"/>
              <a:t>计算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分析</a:t>
            </a:r>
            <a:r>
              <a:rPr kumimoji="1" lang="en-US" altLang="zh-CN" dirty="0" smtClean="0"/>
              <a:t>&gt;</a:t>
            </a:r>
            <a:r>
              <a:rPr kumimoji="1" lang="zh-CN" altLang="en-US" dirty="0" smtClean="0"/>
              <a:t>标度（</a:t>
            </a:r>
            <a:r>
              <a:rPr kumimoji="1" lang="en-US" altLang="zh-CN" dirty="0" smtClean="0"/>
              <a:t>scale</a:t>
            </a:r>
            <a:r>
              <a:rPr kumimoji="1" lang="zh-CN" altLang="en-US" dirty="0" smtClean="0"/>
              <a:t>）</a:t>
            </a:r>
            <a:r>
              <a:rPr kumimoji="1" lang="en-US" altLang="zh-CN" dirty="0" smtClean="0"/>
              <a:t>&gt;</a:t>
            </a:r>
            <a:r>
              <a:rPr kumimoji="1" lang="zh-CN" altLang="en-US" dirty="0" smtClean="0"/>
              <a:t>可靠性</a:t>
            </a:r>
            <a:endParaRPr kumimoji="1" lang="en-US" altLang="zh-CN" dirty="0" smtClean="0"/>
          </a:p>
          <a:p>
            <a:r>
              <a:rPr kumimoji="1" lang="zh-CN" altLang="en-US" dirty="0" smtClean="0"/>
              <a:t>将所有</a:t>
            </a:r>
            <a:r>
              <a:rPr kumimoji="1" lang="en-US" altLang="zh-CN" dirty="0" smtClean="0"/>
              <a:t>liker</a:t>
            </a:r>
            <a:r>
              <a:rPr kumimoji="1" lang="zh-CN" altLang="en-US" dirty="0" smtClean="0"/>
              <a:t>形式的问题项选中</a:t>
            </a:r>
            <a:endParaRPr kumimoji="1" lang="en-US" altLang="zh-CN" dirty="0" smtClean="0"/>
          </a:p>
          <a:p>
            <a:r>
              <a:rPr kumimoji="1" lang="zh-CN" altLang="en-US" dirty="0" smtClean="0"/>
              <a:t>选项按右图</a:t>
            </a:r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0" y="1447800"/>
            <a:ext cx="5562600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636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 </a:t>
            </a:r>
            <a:r>
              <a:rPr kumimoji="1" lang="zh-CN" altLang="en-US" dirty="0" smtClean="0"/>
              <a:t> 比较左右两图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616" y="2140857"/>
            <a:ext cx="5728184" cy="44323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3816" y="2140857"/>
            <a:ext cx="5728184" cy="443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9975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怎么样评价一把尺子好不好用？</a:t>
            </a:r>
            <a:br>
              <a:rPr kumimoji="1" lang="zh-CN" altLang="en-US" dirty="0"/>
            </a:b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标题 1"/>
          <p:cNvSpPr txBox="1">
            <a:spLocks/>
          </p:cNvSpPr>
          <p:nvPr/>
        </p:nvSpPr>
        <p:spPr>
          <a:xfrm>
            <a:off x="2244090" y="5175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kumimoji="1" lang="zh-CN" altLang="en-US" dirty="0"/>
          </a:p>
        </p:txBody>
      </p:sp>
      <p:sp>
        <p:nvSpPr>
          <p:cNvPr id="5" name="内容占位符 2"/>
          <p:cNvSpPr txBox="1">
            <a:spLocks/>
          </p:cNvSpPr>
          <p:nvPr/>
        </p:nvSpPr>
        <p:spPr>
          <a:xfrm>
            <a:off x="2244090" y="3616569"/>
            <a:ext cx="7886700" cy="27127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84048" indent="-38404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384048" indent="-38404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384048" indent="-38404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384048" indent="-38404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smtClean="0"/>
              <a:t>不同时间（</a:t>
            </a:r>
            <a:r>
              <a:rPr kumimoji="1" lang="en-US" altLang="zh-CN" smtClean="0"/>
              <a:t>test-retest</a:t>
            </a:r>
            <a:r>
              <a:rPr kumimoji="1" lang="zh-CN" altLang="en-US" smtClean="0"/>
              <a:t>）</a:t>
            </a:r>
          </a:p>
          <a:p>
            <a:r>
              <a:rPr kumimoji="1" lang="zh-CN" altLang="en-US" smtClean="0"/>
              <a:t>不同的使用者（</a:t>
            </a:r>
            <a:r>
              <a:rPr kumimoji="1" lang="en-US" altLang="zh-CN" smtClean="0"/>
              <a:t>interrater</a:t>
            </a:r>
            <a:r>
              <a:rPr kumimoji="1" lang="zh-CN" altLang="en-US" smtClean="0"/>
              <a:t>）</a:t>
            </a:r>
          </a:p>
          <a:p>
            <a:r>
              <a:rPr kumimoji="1" lang="zh-CN" altLang="en-US" smtClean="0"/>
              <a:t>多次测量同一个物体，结果一致</a:t>
            </a:r>
          </a:p>
          <a:p>
            <a:r>
              <a:rPr kumimoji="1" lang="zh-CN" altLang="en-US" smtClean="0"/>
              <a:t>不会自相矛盾（</a:t>
            </a:r>
            <a:r>
              <a:rPr kumimoji="1" lang="en-US" altLang="zh-CN" smtClean="0"/>
              <a:t>α</a:t>
            </a:r>
            <a:r>
              <a:rPr kumimoji="1" lang="zh-CN" altLang="en-US" smtClean="0"/>
              <a:t>）</a:t>
            </a:r>
            <a:endParaRPr kumimoji="1" lang="zh-CN" altLang="en-US" dirty="0" smtClean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0440" y="1775069"/>
            <a:ext cx="2794000" cy="184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76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怎么样评价一把尺子好不好用？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371600" y="4088803"/>
            <a:ext cx="9601200" cy="2447366"/>
          </a:xfrm>
        </p:spPr>
        <p:txBody>
          <a:bodyPr/>
          <a:lstStyle/>
          <a:p>
            <a:r>
              <a:rPr kumimoji="1" lang="zh-CN" altLang="en-US" dirty="0"/>
              <a:t>怎么用一把尺子测这个方块的重量呢？</a:t>
            </a:r>
          </a:p>
          <a:p>
            <a:r>
              <a:rPr kumimoji="1" lang="zh-CN" altLang="en-US" dirty="0"/>
              <a:t>重量是用称来量的</a:t>
            </a:r>
          </a:p>
          <a:p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l="17208" t="11026" r="19885" b="17180"/>
          <a:stretch/>
        </p:blipFill>
        <p:spPr>
          <a:xfrm>
            <a:off x="4422531" y="1068240"/>
            <a:ext cx="3042138" cy="3020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935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效度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效度的评估方式</a:t>
            </a:r>
          </a:p>
          <a:p>
            <a:pPr lvl="1"/>
            <a:r>
              <a:rPr kumimoji="1" lang="zh-CN" altLang="en-US" dirty="0"/>
              <a:t>内容效度</a:t>
            </a:r>
          </a:p>
          <a:p>
            <a:pPr lvl="1"/>
            <a:r>
              <a:rPr kumimoji="1" lang="zh-CN" altLang="en-US" dirty="0"/>
              <a:t>效标关联效度</a:t>
            </a:r>
          </a:p>
          <a:p>
            <a:pPr lvl="1"/>
            <a:r>
              <a:rPr kumimoji="1" lang="zh-CN" altLang="en-US" dirty="0"/>
              <a:t>结构效度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297821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内容效度</a:t>
            </a:r>
            <a:r>
              <a:rPr kumimoji="1" lang="en-US" altLang="zh-CN" dirty="0"/>
              <a:t>content</a:t>
            </a:r>
            <a:r>
              <a:rPr kumimoji="1" lang="zh-CN" altLang="en-US" dirty="0"/>
              <a:t> </a:t>
            </a:r>
            <a:r>
              <a:rPr kumimoji="1" lang="en-US" altLang="zh-CN" dirty="0"/>
              <a:t>validity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研究工具中的项目能反应测量内容的程度</a:t>
            </a:r>
          </a:p>
          <a:p>
            <a:r>
              <a:rPr kumimoji="1" lang="zh-CN" altLang="en-US" dirty="0"/>
              <a:t>由专家委员会评估</a:t>
            </a:r>
          </a:p>
          <a:p>
            <a:pPr lvl="1"/>
            <a:r>
              <a:rPr kumimoji="1" lang="zh-CN" altLang="en-US" dirty="0"/>
              <a:t>相关的项目是否足够</a:t>
            </a:r>
          </a:p>
          <a:p>
            <a:pPr lvl="1"/>
            <a:r>
              <a:rPr kumimoji="1" lang="zh-CN" altLang="en-US" dirty="0"/>
              <a:t>内容的比例是否合适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866028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内容效度指数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kumimoji="1" lang="zh-CN" altLang="en-US" dirty="0"/>
              <a:t>奇数个相关领域专家：</a:t>
            </a:r>
            <a:r>
              <a:rPr kumimoji="1" lang="en-US" altLang="zh-CN" dirty="0"/>
              <a:t>5</a:t>
            </a:r>
            <a:r>
              <a:rPr kumimoji="1" lang="zh-CN" altLang="en-US" dirty="0"/>
              <a:t>位</a:t>
            </a:r>
          </a:p>
          <a:p>
            <a:r>
              <a:rPr kumimoji="1" lang="en-US" altLang="zh-CN" dirty="0"/>
              <a:t>2</a:t>
            </a:r>
            <a:r>
              <a:rPr kumimoji="1" lang="zh-CN" altLang="en-US" dirty="0"/>
              <a:t>次评价，间隔</a:t>
            </a:r>
            <a:r>
              <a:rPr kumimoji="1" lang="en-US" altLang="zh-CN" dirty="0"/>
              <a:t>2</a:t>
            </a:r>
            <a:r>
              <a:rPr kumimoji="1" lang="zh-CN" altLang="en-US" dirty="0"/>
              <a:t>周</a:t>
            </a:r>
          </a:p>
          <a:p>
            <a:r>
              <a:rPr kumimoji="1" lang="zh-CN" altLang="en-US" dirty="0"/>
              <a:t>偶数选项，不设中立</a:t>
            </a:r>
          </a:p>
          <a:p>
            <a:r>
              <a:rPr kumimoji="1" lang="zh-CN" altLang="en-US" dirty="0"/>
              <a:t>修改意见栏</a:t>
            </a:r>
          </a:p>
          <a:p>
            <a:r>
              <a:rPr kumimoji="1" lang="en-US" altLang="zh-CN" dirty="0"/>
              <a:t>I-CVI</a:t>
            </a:r>
            <a:endParaRPr kumimoji="1" lang="zh-CN" altLang="en-US" dirty="0"/>
          </a:p>
          <a:p>
            <a:r>
              <a:rPr kumimoji="1" lang="en-US" altLang="zh-CN" dirty="0"/>
              <a:t>S-CVI</a:t>
            </a:r>
            <a:endParaRPr kumimoji="1" lang="zh-CN" altLang="en-US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497916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内容效度指数的局限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评价者间偶然性一致（尤其在题目少的时候）</a:t>
            </a:r>
          </a:p>
          <a:p>
            <a:r>
              <a:rPr kumimoji="1" lang="zh-CN" altLang="en-US" dirty="0"/>
              <a:t>属于专家主观意见，证明力度较弱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683849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效标关联效度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研究工具和当前金标准之间的相关性</a:t>
            </a:r>
          </a:p>
          <a:p>
            <a:r>
              <a:rPr kumimoji="1" lang="zh-CN" altLang="en-US" dirty="0"/>
              <a:t>同时效度</a:t>
            </a:r>
          </a:p>
          <a:p>
            <a:r>
              <a:rPr kumimoji="1" lang="zh-CN" altLang="en-US" dirty="0"/>
              <a:t>预测效度</a:t>
            </a:r>
          </a:p>
          <a:p>
            <a:pPr lvl="1"/>
            <a:r>
              <a:rPr kumimoji="1" lang="zh-CN" altLang="en-US" dirty="0"/>
              <a:t>研究工具预测未来发展的准确性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696221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同时效度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zh-CN" altLang="en-US" dirty="0"/>
              <a:t>回到刚才智商的量表那个情况：</a:t>
            </a:r>
          </a:p>
          <a:p>
            <a:r>
              <a:rPr lang="zh-CN" altLang="en-US" dirty="0"/>
              <a:t>个人智商常用测试：</a:t>
            </a:r>
          </a:p>
          <a:p>
            <a:pPr lvl="1"/>
            <a:r>
              <a:rPr lang="zh-CN" altLang="de-DE" dirty="0"/>
              <a:t>斯坦福</a:t>
            </a:r>
            <a:r>
              <a:rPr lang="de-DE" altLang="zh-CN" dirty="0"/>
              <a:t>-</a:t>
            </a:r>
            <a:r>
              <a:rPr lang="zh-CN" altLang="de-DE" dirty="0"/>
              <a:t>比奈（</a:t>
            </a:r>
            <a:r>
              <a:rPr lang="de-DE" altLang="zh-CN" dirty="0"/>
              <a:t>Stanford-Binet</a:t>
            </a:r>
            <a:r>
              <a:rPr lang="zh-CN" altLang="de-DE" dirty="0"/>
              <a:t>）测验和韦克斯勒（</a:t>
            </a:r>
            <a:r>
              <a:rPr lang="de-DE" altLang="zh-CN" dirty="0"/>
              <a:t>Wechsler</a:t>
            </a:r>
            <a:r>
              <a:rPr lang="zh-CN" altLang="de-DE" dirty="0"/>
              <a:t>）</a:t>
            </a:r>
            <a:r>
              <a:rPr lang="zh-CN" altLang="en-US" dirty="0"/>
              <a:t>测验</a:t>
            </a:r>
          </a:p>
          <a:p>
            <a:r>
              <a:rPr kumimoji="1" lang="zh-CN" altLang="en-US" dirty="0"/>
              <a:t>检测方法：</a:t>
            </a:r>
          </a:p>
          <a:p>
            <a:pPr lvl="1"/>
            <a:r>
              <a:rPr kumimoji="1" lang="zh-CN" altLang="en-US" dirty="0"/>
              <a:t>发两份问卷，当前金标准一份，自拟问卷一份</a:t>
            </a:r>
          </a:p>
          <a:p>
            <a:pPr lvl="1"/>
            <a:r>
              <a:rPr kumimoji="1" lang="zh-CN" altLang="en-US" dirty="0"/>
              <a:t>对两卷得分进行相关性分析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0503524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预测效度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评估工具对于未来情况的预测能力</a:t>
            </a:r>
          </a:p>
          <a:p>
            <a:r>
              <a:rPr kumimoji="1" lang="zh-CN" altLang="en-US" dirty="0"/>
              <a:t>以相关性作为评判指标</a:t>
            </a:r>
          </a:p>
          <a:p>
            <a:r>
              <a:rPr kumimoji="1" lang="zh-CN" altLang="en-US" dirty="0"/>
              <a:t>应激控制能力量表与健康的关系</a:t>
            </a:r>
          </a:p>
          <a:p>
            <a:r>
              <a:rPr kumimoji="1" lang="zh-CN" altLang="en-US" dirty="0"/>
              <a:t>批判性思维与临床实践能力的关系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454374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结构效度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最具理论性，综合性的效度评估</a:t>
            </a:r>
          </a:p>
          <a:p>
            <a:r>
              <a:rPr kumimoji="1" lang="zh-CN" altLang="en-US" dirty="0"/>
              <a:t>从测量心理学引入</a:t>
            </a:r>
          </a:p>
          <a:p>
            <a:r>
              <a:rPr kumimoji="1" lang="zh-CN" altLang="en-US" dirty="0"/>
              <a:t>因子分析</a:t>
            </a:r>
          </a:p>
          <a:p>
            <a:pPr lvl="1"/>
            <a:r>
              <a:rPr kumimoji="1" lang="zh-CN" altLang="en-US" dirty="0"/>
              <a:t>收敛效度与区分效度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951842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相关性分析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1026" name="Picture 2" descr="our Correlation Graph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4979" y="1600203"/>
            <a:ext cx="8874443" cy="5286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35700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因子分析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因子分析属于一种降维运算</a:t>
            </a:r>
          </a:p>
          <a:p>
            <a:r>
              <a:rPr kumimoji="1" lang="zh-CN" altLang="en-US" dirty="0"/>
              <a:t>降维运算是什么？</a:t>
            </a:r>
          </a:p>
          <a:p>
            <a:r>
              <a:rPr kumimoji="1" lang="zh-CN" altLang="en-US" dirty="0"/>
              <a:t>中心思想</a:t>
            </a:r>
          </a:p>
          <a:p>
            <a:pPr lvl="1"/>
            <a:r>
              <a:rPr kumimoji="1" lang="en-US" altLang="zh-CN" dirty="0"/>
              <a:t>16</a:t>
            </a:r>
            <a:r>
              <a:rPr kumimoji="1" lang="zh-CN" altLang="en-US" dirty="0"/>
              <a:t>道题目，从里面抽提出两个主题</a:t>
            </a:r>
          </a:p>
          <a:p>
            <a:pPr marL="0" indent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381021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因子分析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收敛</a:t>
            </a:r>
          </a:p>
          <a:p>
            <a:pPr lvl="1"/>
            <a:r>
              <a:rPr kumimoji="1" lang="zh-CN" altLang="en-US" dirty="0"/>
              <a:t>属于一个主题的项目相关性应该强</a:t>
            </a:r>
          </a:p>
          <a:p>
            <a:r>
              <a:rPr kumimoji="1" lang="zh-CN" altLang="en-US" dirty="0"/>
              <a:t>区分</a:t>
            </a:r>
          </a:p>
          <a:p>
            <a:pPr lvl="1"/>
            <a:r>
              <a:rPr kumimoji="1" lang="zh-CN" altLang="en-US" dirty="0"/>
              <a:t>不同主题间的项目相关性应该弱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844641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例题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某研究人员拟评估孕期和婴儿出生重量的关联。数据以及散点图如下</a:t>
            </a:r>
            <a:endParaRPr kumimoji="1" lang="zh-CN" altLang="en-US" dirty="0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9831385"/>
              </p:ext>
            </p:extLst>
          </p:nvPr>
        </p:nvGraphicFramePr>
        <p:xfrm>
          <a:off x="2242808" y="2923309"/>
          <a:ext cx="3259074" cy="3581400"/>
        </p:xfrm>
        <a:graphic>
          <a:graphicData uri="http://schemas.openxmlformats.org/drawingml/2006/table">
            <a:tbl>
              <a:tblPr/>
              <a:tblGrid>
                <a:gridCol w="1086358"/>
                <a:gridCol w="1086358"/>
                <a:gridCol w="1086358"/>
              </a:tblGrid>
              <a:tr h="334264">
                <a:tc>
                  <a:txBody>
                    <a:bodyPr/>
                    <a:lstStyle/>
                    <a:p>
                      <a:r>
                        <a:rPr lang="en-US" sz="900"/>
                        <a:t>Infant ID #</a:t>
                      </a:r>
                    </a:p>
                  </a:txBody>
                  <a:tcPr marL="47752" marR="47752" marT="23876" marB="238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Gestational Age (weeks)</a:t>
                      </a:r>
                    </a:p>
                  </a:txBody>
                  <a:tcPr marL="47752" marR="47752" marT="23876" marB="238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Birth Weight (grams)</a:t>
                      </a:r>
                    </a:p>
                  </a:txBody>
                  <a:tcPr marL="47752" marR="47752" marT="23876" marB="238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100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>
                          <a:effectLst/>
                        </a:rPr>
                        <a:t>1</a:t>
                      </a:r>
                    </a:p>
                  </a:txBody>
                  <a:tcPr marL="47752" marR="47752" marT="23876" marB="238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900" dirty="0">
                          <a:effectLst/>
                        </a:rPr>
                        <a:t>34.7</a:t>
                      </a:r>
                    </a:p>
                  </a:txBody>
                  <a:tcPr marL="47752" marR="47752" marT="23876" marB="238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900">
                          <a:effectLst/>
                        </a:rPr>
                        <a:t>1895</a:t>
                      </a:r>
                    </a:p>
                  </a:txBody>
                  <a:tcPr marL="47752" marR="47752" marT="23876" marB="238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1008">
                <a:tc>
                  <a:txBody>
                    <a:bodyPr/>
                    <a:lstStyle/>
                    <a:p>
                      <a:pPr algn="ctr"/>
                      <a:r>
                        <a:rPr lang="is-IS" sz="900">
                          <a:effectLst/>
                        </a:rPr>
                        <a:t>2</a:t>
                      </a:r>
                    </a:p>
                  </a:txBody>
                  <a:tcPr marL="47752" marR="47752" marT="23876" marB="238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900" dirty="0">
                          <a:effectLst/>
                        </a:rPr>
                        <a:t>36.0</a:t>
                      </a:r>
                    </a:p>
                  </a:txBody>
                  <a:tcPr marL="47752" marR="47752" marT="23876" marB="238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sz="900" dirty="0">
                          <a:effectLst/>
                        </a:rPr>
                        <a:t>2030</a:t>
                      </a:r>
                    </a:p>
                  </a:txBody>
                  <a:tcPr marL="47752" marR="47752" marT="23876" marB="238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100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>
                          <a:effectLst/>
                        </a:rPr>
                        <a:t>3</a:t>
                      </a:r>
                    </a:p>
                  </a:txBody>
                  <a:tcPr marL="47752" marR="47752" marT="23876" marB="238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900">
                          <a:effectLst/>
                        </a:rPr>
                        <a:t>29.3</a:t>
                      </a:r>
                    </a:p>
                  </a:txBody>
                  <a:tcPr marL="47752" marR="47752" marT="23876" marB="238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dirty="0">
                          <a:effectLst/>
                        </a:rPr>
                        <a:t>1440</a:t>
                      </a:r>
                    </a:p>
                  </a:txBody>
                  <a:tcPr marL="47752" marR="47752" marT="23876" marB="238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100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>
                          <a:effectLst/>
                        </a:rPr>
                        <a:t>4</a:t>
                      </a:r>
                    </a:p>
                  </a:txBody>
                  <a:tcPr marL="47752" marR="47752" marT="23876" marB="238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900">
                          <a:effectLst/>
                        </a:rPr>
                        <a:t>40.1</a:t>
                      </a:r>
                    </a:p>
                  </a:txBody>
                  <a:tcPr marL="47752" marR="47752" marT="23876" marB="238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900" dirty="0">
                          <a:effectLst/>
                        </a:rPr>
                        <a:t>2835</a:t>
                      </a:r>
                    </a:p>
                  </a:txBody>
                  <a:tcPr marL="47752" marR="47752" marT="23876" marB="238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100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>
                          <a:effectLst/>
                        </a:rPr>
                        <a:t>5</a:t>
                      </a:r>
                    </a:p>
                  </a:txBody>
                  <a:tcPr marL="47752" marR="47752" marT="23876" marB="238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900">
                          <a:effectLst/>
                        </a:rPr>
                        <a:t>35.7</a:t>
                      </a:r>
                    </a:p>
                  </a:txBody>
                  <a:tcPr marL="47752" marR="47752" marT="23876" marB="238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sz="900" dirty="0">
                          <a:effectLst/>
                        </a:rPr>
                        <a:t>3090</a:t>
                      </a:r>
                    </a:p>
                  </a:txBody>
                  <a:tcPr marL="47752" marR="47752" marT="23876" marB="238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100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>
                          <a:effectLst/>
                        </a:rPr>
                        <a:t>6</a:t>
                      </a:r>
                    </a:p>
                  </a:txBody>
                  <a:tcPr marL="47752" marR="47752" marT="23876" marB="238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900">
                          <a:effectLst/>
                        </a:rPr>
                        <a:t>42.4</a:t>
                      </a:r>
                    </a:p>
                  </a:txBody>
                  <a:tcPr marL="47752" marR="47752" marT="23876" marB="238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sz="900" dirty="0">
                          <a:effectLst/>
                        </a:rPr>
                        <a:t>3827</a:t>
                      </a:r>
                    </a:p>
                  </a:txBody>
                  <a:tcPr marL="47752" marR="47752" marT="23876" marB="238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100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>
                          <a:effectLst/>
                        </a:rPr>
                        <a:t>7</a:t>
                      </a:r>
                    </a:p>
                  </a:txBody>
                  <a:tcPr marL="47752" marR="47752" marT="23876" marB="238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900">
                          <a:effectLst/>
                        </a:rPr>
                        <a:t>40.3</a:t>
                      </a:r>
                    </a:p>
                  </a:txBody>
                  <a:tcPr marL="47752" marR="47752" marT="23876" marB="238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sz="900" dirty="0">
                          <a:effectLst/>
                        </a:rPr>
                        <a:t>3260</a:t>
                      </a:r>
                    </a:p>
                  </a:txBody>
                  <a:tcPr marL="47752" marR="47752" marT="23876" marB="238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100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>
                          <a:effectLst/>
                        </a:rPr>
                        <a:t>8</a:t>
                      </a:r>
                    </a:p>
                  </a:txBody>
                  <a:tcPr marL="47752" marR="47752" marT="23876" marB="238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900">
                          <a:effectLst/>
                        </a:rPr>
                        <a:t>37.3</a:t>
                      </a:r>
                    </a:p>
                  </a:txBody>
                  <a:tcPr marL="47752" marR="47752" marT="23876" marB="238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sz="900" dirty="0">
                          <a:effectLst/>
                        </a:rPr>
                        <a:t>2690</a:t>
                      </a:r>
                    </a:p>
                  </a:txBody>
                  <a:tcPr marL="47752" marR="47752" marT="23876" marB="238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100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>
                          <a:effectLst/>
                        </a:rPr>
                        <a:t>9</a:t>
                      </a:r>
                    </a:p>
                  </a:txBody>
                  <a:tcPr marL="47752" marR="47752" marT="23876" marB="238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900">
                          <a:effectLst/>
                        </a:rPr>
                        <a:t>40.9</a:t>
                      </a:r>
                    </a:p>
                  </a:txBody>
                  <a:tcPr marL="47752" marR="47752" marT="23876" marB="238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sz="900" dirty="0">
                          <a:effectLst/>
                        </a:rPr>
                        <a:t>3285</a:t>
                      </a:r>
                    </a:p>
                  </a:txBody>
                  <a:tcPr marL="47752" marR="47752" marT="23876" marB="238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100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>
                          <a:effectLst/>
                        </a:rPr>
                        <a:t>10</a:t>
                      </a:r>
                    </a:p>
                  </a:txBody>
                  <a:tcPr marL="47752" marR="47752" marT="23876" marB="238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900">
                          <a:effectLst/>
                        </a:rPr>
                        <a:t>38.3</a:t>
                      </a:r>
                    </a:p>
                  </a:txBody>
                  <a:tcPr marL="47752" marR="47752" marT="23876" marB="238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sz="900" dirty="0">
                          <a:effectLst/>
                        </a:rPr>
                        <a:t>2920</a:t>
                      </a:r>
                    </a:p>
                  </a:txBody>
                  <a:tcPr marL="47752" marR="47752" marT="23876" marB="238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1008">
                <a:tc>
                  <a:txBody>
                    <a:bodyPr/>
                    <a:lstStyle/>
                    <a:p>
                      <a:pPr algn="ctr"/>
                      <a:r>
                        <a:rPr lang="cs-CZ" sz="900">
                          <a:effectLst/>
                        </a:rPr>
                        <a:t>11</a:t>
                      </a:r>
                    </a:p>
                  </a:txBody>
                  <a:tcPr marL="47752" marR="47752" marT="23876" marB="238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900">
                          <a:effectLst/>
                        </a:rPr>
                        <a:t>38.5</a:t>
                      </a:r>
                    </a:p>
                  </a:txBody>
                  <a:tcPr marL="47752" marR="47752" marT="23876" marB="238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900" dirty="0">
                          <a:effectLst/>
                        </a:rPr>
                        <a:t>3430</a:t>
                      </a:r>
                    </a:p>
                  </a:txBody>
                  <a:tcPr marL="47752" marR="47752" marT="23876" marB="238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1008">
                <a:tc>
                  <a:txBody>
                    <a:bodyPr/>
                    <a:lstStyle/>
                    <a:p>
                      <a:pPr algn="ctr"/>
                      <a:r>
                        <a:rPr lang="is-IS" sz="900">
                          <a:effectLst/>
                        </a:rPr>
                        <a:t>12</a:t>
                      </a:r>
                    </a:p>
                  </a:txBody>
                  <a:tcPr marL="47752" marR="47752" marT="23876" marB="238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900">
                          <a:effectLst/>
                        </a:rPr>
                        <a:t>41.4</a:t>
                      </a:r>
                    </a:p>
                  </a:txBody>
                  <a:tcPr marL="47752" marR="47752" marT="23876" marB="238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900" dirty="0">
                          <a:effectLst/>
                        </a:rPr>
                        <a:t>3657</a:t>
                      </a:r>
                    </a:p>
                  </a:txBody>
                  <a:tcPr marL="47752" marR="47752" marT="23876" marB="238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1008">
                <a:tc>
                  <a:txBody>
                    <a:bodyPr/>
                    <a:lstStyle/>
                    <a:p>
                      <a:pPr algn="ctr"/>
                      <a:r>
                        <a:rPr lang="is-IS" sz="900">
                          <a:effectLst/>
                        </a:rPr>
                        <a:t>13</a:t>
                      </a:r>
                    </a:p>
                  </a:txBody>
                  <a:tcPr marL="47752" marR="47752" marT="23876" marB="238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uk-UA" sz="900">
                          <a:effectLst/>
                        </a:rPr>
                        <a:t>39.7</a:t>
                      </a:r>
                    </a:p>
                  </a:txBody>
                  <a:tcPr marL="47752" marR="47752" marT="23876" marB="238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sz="900" dirty="0">
                          <a:effectLst/>
                        </a:rPr>
                        <a:t>3685</a:t>
                      </a:r>
                    </a:p>
                  </a:txBody>
                  <a:tcPr marL="47752" marR="47752" marT="23876" marB="238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100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>
                          <a:effectLst/>
                        </a:rPr>
                        <a:t>14</a:t>
                      </a:r>
                    </a:p>
                  </a:txBody>
                  <a:tcPr marL="47752" marR="47752" marT="23876" marB="238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uk-UA" sz="900">
                          <a:effectLst/>
                        </a:rPr>
                        <a:t>39.7</a:t>
                      </a:r>
                    </a:p>
                  </a:txBody>
                  <a:tcPr marL="47752" marR="47752" marT="23876" marB="238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900" dirty="0">
                          <a:effectLst/>
                        </a:rPr>
                        <a:t>3345</a:t>
                      </a:r>
                    </a:p>
                  </a:txBody>
                  <a:tcPr marL="47752" marR="47752" marT="23876" marB="238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100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>
                          <a:effectLst/>
                        </a:rPr>
                        <a:t>15</a:t>
                      </a:r>
                    </a:p>
                  </a:txBody>
                  <a:tcPr marL="47752" marR="47752" marT="23876" marB="238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900">
                          <a:effectLst/>
                        </a:rPr>
                        <a:t>41.1</a:t>
                      </a:r>
                    </a:p>
                  </a:txBody>
                  <a:tcPr marL="47752" marR="47752" marT="23876" marB="238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sz="900" dirty="0">
                          <a:effectLst/>
                        </a:rPr>
                        <a:t>3260</a:t>
                      </a:r>
                    </a:p>
                  </a:txBody>
                  <a:tcPr marL="47752" marR="47752" marT="23876" marB="238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100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>
                          <a:effectLst/>
                        </a:rPr>
                        <a:t>16</a:t>
                      </a:r>
                    </a:p>
                  </a:txBody>
                  <a:tcPr marL="47752" marR="47752" marT="23876" marB="238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900">
                          <a:effectLst/>
                        </a:rPr>
                        <a:t>38.0</a:t>
                      </a:r>
                    </a:p>
                  </a:txBody>
                  <a:tcPr marL="47752" marR="47752" marT="23876" marB="238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sz="900" dirty="0">
                          <a:effectLst/>
                        </a:rPr>
                        <a:t>2680</a:t>
                      </a:r>
                    </a:p>
                  </a:txBody>
                  <a:tcPr marL="47752" marR="47752" marT="23876" marB="238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100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>
                          <a:effectLst/>
                        </a:rPr>
                        <a:t>17</a:t>
                      </a:r>
                    </a:p>
                  </a:txBody>
                  <a:tcPr marL="47752" marR="47752" marT="23876" marB="238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900">
                          <a:effectLst/>
                        </a:rPr>
                        <a:t>38.7</a:t>
                      </a:r>
                    </a:p>
                  </a:txBody>
                  <a:tcPr marL="47752" marR="47752" marT="23876" marB="238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sz="900" dirty="0">
                          <a:effectLst/>
                        </a:rPr>
                        <a:t>2005</a:t>
                      </a:r>
                    </a:p>
                  </a:txBody>
                  <a:tcPr marL="47752" marR="47752" marT="23876" marB="238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graphicFrame>
        <p:nvGraphicFramePr>
          <p:cNvPr id="6" name="图表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29793496"/>
              </p:ext>
            </p:extLst>
          </p:nvPr>
        </p:nvGraphicFramePr>
        <p:xfrm>
          <a:off x="5875008" y="2923309"/>
          <a:ext cx="5969000" cy="3581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0895220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计算相关系数（</a:t>
            </a:r>
            <a:r>
              <a:rPr kumimoji="1" lang="en-US" altLang="zh-CN" dirty="0" err="1" smtClean="0"/>
              <a:t>pearson</a:t>
            </a:r>
            <a:r>
              <a:rPr kumimoji="1" lang="zh-CN" altLang="en-US" dirty="0" smtClean="0"/>
              <a:t>）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371600" y="1457845"/>
            <a:ext cx="6312635" cy="3854641"/>
          </a:xfrm>
        </p:spPr>
        <p:txBody>
          <a:bodyPr>
            <a:normAutofit lnSpcReduction="10000"/>
          </a:bodyPr>
          <a:lstStyle/>
          <a:p>
            <a:r>
              <a:rPr kumimoji="1" lang="zh-CN" altLang="en-US" sz="3200" dirty="0" smtClean="0"/>
              <a:t>相关系数</a:t>
            </a:r>
            <a:r>
              <a:rPr kumimoji="1" lang="en-US" altLang="zh-CN" sz="3200" dirty="0" smtClean="0"/>
              <a:t>r</a:t>
            </a:r>
            <a:r>
              <a:rPr kumimoji="1" lang="zh-CN" altLang="en-US" sz="3200" dirty="0" smtClean="0"/>
              <a:t>等于</a:t>
            </a:r>
            <a:r>
              <a:rPr kumimoji="1" lang="en-US" altLang="zh-CN" sz="3200" dirty="0" smtClean="0"/>
              <a:t>x</a:t>
            </a:r>
            <a:r>
              <a:rPr kumimoji="1" lang="zh-CN" altLang="en-US" sz="3200" dirty="0" smtClean="0"/>
              <a:t>和</a:t>
            </a:r>
            <a:r>
              <a:rPr kumimoji="1" lang="en-US" altLang="zh-CN" sz="3200" dirty="0" smtClean="0"/>
              <a:t>y</a:t>
            </a:r>
            <a:r>
              <a:rPr kumimoji="1" lang="zh-CN" altLang="en-US" sz="3200" dirty="0" smtClean="0"/>
              <a:t>的协方差除以</a:t>
            </a:r>
            <a:r>
              <a:rPr kumimoji="1" lang="en-US" altLang="zh-CN" sz="3200" dirty="0" smtClean="0"/>
              <a:t>x</a:t>
            </a:r>
            <a:r>
              <a:rPr kumimoji="1" lang="zh-CN" altLang="en-US" sz="3200" dirty="0" smtClean="0"/>
              <a:t>和</a:t>
            </a:r>
            <a:r>
              <a:rPr kumimoji="1" lang="en-US" altLang="zh-CN" sz="3200" dirty="0" smtClean="0"/>
              <a:t>y</a:t>
            </a:r>
            <a:r>
              <a:rPr kumimoji="1" lang="zh-CN" altLang="en-US" sz="3200" dirty="0" smtClean="0"/>
              <a:t>的样本总体标准差乘积</a:t>
            </a:r>
            <a:endParaRPr kumimoji="1" lang="en-US" altLang="zh-CN" sz="3200" dirty="0" smtClean="0"/>
          </a:p>
          <a:p>
            <a:r>
              <a:rPr kumimoji="1" lang="en-US" altLang="zh-CN" sz="3200" dirty="0" smtClean="0"/>
              <a:t>x</a:t>
            </a:r>
            <a:r>
              <a:rPr kumimoji="1" lang="zh-CN" altLang="en-US" sz="3200" dirty="0" smtClean="0"/>
              <a:t>和</a:t>
            </a:r>
            <a:r>
              <a:rPr kumimoji="1" lang="en-US" altLang="zh-CN" sz="3200" dirty="0" smtClean="0"/>
              <a:t>y</a:t>
            </a:r>
            <a:r>
              <a:rPr kumimoji="1" lang="zh-CN" altLang="en-US" sz="3200" dirty="0" smtClean="0"/>
              <a:t>的相干性与各自标准差乘积的比值</a:t>
            </a:r>
            <a:endParaRPr kumimoji="1" lang="en-US" altLang="zh-CN" sz="3200" dirty="0" smtClean="0"/>
          </a:p>
          <a:p>
            <a:r>
              <a:rPr kumimoji="1" lang="zh-CN" altLang="en-US" sz="3200" dirty="0" smtClean="0"/>
              <a:t>相关系数无量纲，</a:t>
            </a:r>
            <a:r>
              <a:rPr kumimoji="1" lang="en-US" altLang="zh-CN" sz="3200" dirty="0" smtClean="0"/>
              <a:t>x</a:t>
            </a:r>
            <a:r>
              <a:rPr kumimoji="1" lang="zh-CN" altLang="en-US" sz="3200" dirty="0" smtClean="0"/>
              <a:t>和</a:t>
            </a:r>
            <a:r>
              <a:rPr kumimoji="1" lang="en-US" altLang="zh-CN" sz="3200" dirty="0" smtClean="0"/>
              <a:t>y</a:t>
            </a:r>
            <a:r>
              <a:rPr kumimoji="1" lang="zh-CN" altLang="en-US" sz="3200" dirty="0" smtClean="0"/>
              <a:t>的量纲变化对</a:t>
            </a:r>
            <a:r>
              <a:rPr kumimoji="1" lang="en-US" altLang="zh-CN" sz="3200" dirty="0" smtClean="0"/>
              <a:t>r</a:t>
            </a:r>
            <a:r>
              <a:rPr kumimoji="1" lang="zh-CN" altLang="en-US" sz="3200" dirty="0" smtClean="0"/>
              <a:t>无影响</a:t>
            </a:r>
            <a:endParaRPr kumimoji="1" lang="zh-CN" altLang="en-US" sz="32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4235" y="1457845"/>
            <a:ext cx="4425389" cy="412788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6776" y="5312486"/>
            <a:ext cx="4162283" cy="1417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016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SPSS</a:t>
            </a:r>
            <a:r>
              <a:rPr kumimoji="1" lang="zh-CN" altLang="en-US" dirty="0" smtClean="0"/>
              <a:t>计算方式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分析</a:t>
            </a:r>
            <a:r>
              <a:rPr kumimoji="1" lang="en-US" altLang="zh-CN" dirty="0" smtClean="0"/>
              <a:t>&gt;</a:t>
            </a:r>
            <a:r>
              <a:rPr kumimoji="1" lang="zh-CN" altLang="en-US" dirty="0" smtClean="0"/>
              <a:t>相关</a:t>
            </a:r>
            <a:r>
              <a:rPr kumimoji="1" lang="en-US" altLang="zh-CN" dirty="0" smtClean="0"/>
              <a:t>&gt;</a:t>
            </a:r>
            <a:r>
              <a:rPr kumimoji="1" lang="zh-CN" altLang="en-US" dirty="0" smtClean="0"/>
              <a:t>双变量</a:t>
            </a:r>
            <a:endParaRPr kumimoji="1" lang="en-US" altLang="zh-CN" dirty="0" smtClean="0"/>
          </a:p>
          <a:p>
            <a:endParaRPr kumimoji="1"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0" y="1348740"/>
            <a:ext cx="6477000" cy="52578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4409440"/>
            <a:ext cx="4495800" cy="219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6138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371600" y="1731086"/>
            <a:ext cx="5394960" cy="3581400"/>
          </a:xfrm>
        </p:spPr>
        <p:txBody>
          <a:bodyPr/>
          <a:lstStyle/>
          <a:p>
            <a:r>
              <a:rPr kumimoji="1" lang="zh-CN" altLang="en-US" dirty="0" smtClean="0"/>
              <a:t>皮尔森相关系数用于</a:t>
            </a:r>
            <a:r>
              <a:rPr kumimoji="1" lang="en-US" altLang="zh-CN" dirty="0" smtClean="0"/>
              <a:t>x</a:t>
            </a:r>
            <a:r>
              <a:rPr kumimoji="1" lang="zh-CN" altLang="en-US" dirty="0" smtClean="0"/>
              <a:t>和</a:t>
            </a:r>
            <a:r>
              <a:rPr kumimoji="1" lang="en-US" altLang="zh-CN" dirty="0" smtClean="0"/>
              <a:t>y</a:t>
            </a:r>
            <a:r>
              <a:rPr kumimoji="1" lang="zh-CN" altLang="en-US" dirty="0" smtClean="0"/>
              <a:t>都符合正态分布的时候</a:t>
            </a:r>
            <a:endParaRPr kumimoji="1" lang="en-US" altLang="zh-CN" dirty="0" smtClean="0"/>
          </a:p>
          <a:p>
            <a:r>
              <a:rPr kumimoji="1" lang="zh-CN" altLang="en-US" dirty="0" smtClean="0"/>
              <a:t>当正态性不能满足的时候，使用</a:t>
            </a:r>
            <a:r>
              <a:rPr kumimoji="1" lang="en-US" altLang="zh-CN" dirty="0" smtClean="0"/>
              <a:t>Spearman</a:t>
            </a:r>
            <a:r>
              <a:rPr kumimoji="1" lang="zh-CN" altLang="en-US" dirty="0" smtClean="0"/>
              <a:t>相关系数</a:t>
            </a:r>
            <a:endParaRPr kumimoji="1" lang="zh-CN" altLang="en-US" dirty="0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两种相关系数</a:t>
            </a:r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7387" y="1422476"/>
            <a:ext cx="5172213" cy="4198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68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问卷的信效度评定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72770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主题1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</a:majorFont>
      <a:minorFont>
        <a:latin typeface="Franklin Gothic Book" panose="020B0503020102020204"/>
        <a:ea typeface=""/>
        <a:cs typeface="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主题1" id="{93FB83AD-72ED-4095-8A75-CE80265C6444}" vid="{5FF59B39-350D-4B26-9DF1-FCDAB0AC9F3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主题1</Template>
  <TotalTime>495</TotalTime>
  <Words>1075</Words>
  <Application>Microsoft Office PowerPoint</Application>
  <PresentationFormat>宽屏</PresentationFormat>
  <Paragraphs>273</Paragraphs>
  <Slides>41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41</vt:i4>
      </vt:variant>
    </vt:vector>
  </HeadingPairs>
  <TitlesOfParts>
    <vt:vector size="46" baseType="lpstr">
      <vt:lpstr>Hiragino Sans GB W3</vt:lpstr>
      <vt:lpstr>宋体</vt:lpstr>
      <vt:lpstr>Arial</vt:lpstr>
      <vt:lpstr>Franklin Gothic Book</vt:lpstr>
      <vt:lpstr>主题1</vt:lpstr>
      <vt:lpstr>Lect.9  相关性与问卷分析</vt:lpstr>
      <vt:lpstr>目标</vt:lpstr>
      <vt:lpstr>  比较左右两图</vt:lpstr>
      <vt:lpstr>相关性分析</vt:lpstr>
      <vt:lpstr>例题</vt:lpstr>
      <vt:lpstr>计算相关系数（pearson）</vt:lpstr>
      <vt:lpstr>SPSS计算方式</vt:lpstr>
      <vt:lpstr>两种相关系数</vt:lpstr>
      <vt:lpstr>问卷的信效度评定</vt:lpstr>
      <vt:lpstr>应用情景</vt:lpstr>
      <vt:lpstr>量表scale</vt:lpstr>
      <vt:lpstr>怎么样评价一把尺子好不好用？</vt:lpstr>
      <vt:lpstr>1. 信度</vt:lpstr>
      <vt:lpstr>稳定性概念</vt:lpstr>
      <vt:lpstr>两次测量间相关度越高 说明重现性越好</vt:lpstr>
      <vt:lpstr>两次测量间相关度越高 说明重现性越好</vt:lpstr>
      <vt:lpstr>稳定性计算</vt:lpstr>
      <vt:lpstr>Correlation coefficient</vt:lpstr>
      <vt:lpstr>稳定性评估的注意事项</vt:lpstr>
      <vt:lpstr>稳定性评估的注意事项</vt:lpstr>
      <vt:lpstr>稳定性评估的注意事项</vt:lpstr>
      <vt:lpstr>稳定性评估的注意事项</vt:lpstr>
      <vt:lpstr>报道稳定性的方法</vt:lpstr>
      <vt:lpstr>内在一致性 </vt:lpstr>
      <vt:lpstr>内在一致性 </vt:lpstr>
      <vt:lpstr>内在一致性</vt:lpstr>
      <vt:lpstr>内在一致性</vt:lpstr>
      <vt:lpstr>Cronbach’s α</vt:lpstr>
      <vt:lpstr>Cronbach’s α SPSS计算</vt:lpstr>
      <vt:lpstr>怎么样评价一把尺子好不好用？ </vt:lpstr>
      <vt:lpstr>怎么样评价一把尺子好不好用？</vt:lpstr>
      <vt:lpstr>效度</vt:lpstr>
      <vt:lpstr>内容效度content validity</vt:lpstr>
      <vt:lpstr>内容效度指数</vt:lpstr>
      <vt:lpstr>内容效度指数的局限</vt:lpstr>
      <vt:lpstr>效标关联效度</vt:lpstr>
      <vt:lpstr>同时效度</vt:lpstr>
      <vt:lpstr>预测效度</vt:lpstr>
      <vt:lpstr>结构效度</vt:lpstr>
      <vt:lpstr>因子分析</vt:lpstr>
      <vt:lpstr>因子分析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ben</dc:creator>
  <cp:lastModifiedBy>ben</cp:lastModifiedBy>
  <cp:revision>100</cp:revision>
  <dcterms:created xsi:type="dcterms:W3CDTF">2019-03-14T05:19:24Z</dcterms:created>
  <dcterms:modified xsi:type="dcterms:W3CDTF">2019-04-03T08:45:10Z</dcterms:modified>
</cp:coreProperties>
</file>